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849" r:id="rId2"/>
    <p:sldId id="1039" r:id="rId3"/>
    <p:sldId id="259" r:id="rId4"/>
    <p:sldId id="260" r:id="rId5"/>
    <p:sldId id="1041" r:id="rId6"/>
    <p:sldId id="264" r:id="rId7"/>
    <p:sldId id="1040" r:id="rId8"/>
    <p:sldId id="284" r:id="rId9"/>
    <p:sldId id="1045" r:id="rId10"/>
    <p:sldId id="319" r:id="rId11"/>
    <p:sldId id="815" r:id="rId12"/>
  </p:sldIdLst>
  <p:sldSz cx="18288000" cy="10287000"/>
  <p:notesSz cx="18288000" cy="10287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F2DD116-20B5-4F8B-B86B-F71347B4F6A6}">
          <p14:sldIdLst>
            <p14:sldId id="849"/>
            <p14:sldId id="1039"/>
            <p14:sldId id="259"/>
            <p14:sldId id="260"/>
            <p14:sldId id="1041"/>
            <p14:sldId id="264"/>
            <p14:sldId id="1040"/>
            <p14:sldId id="284"/>
            <p14:sldId id="1045"/>
            <p14:sldId id="319"/>
            <p14:sldId id="815"/>
          </p14:sldIdLst>
        </p14:section>
        <p14:section name="Sezione senza titolo" id="{2E974B8D-CF9C-4AC9-A2FF-6D15CCEBE95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4BB194-E7E0-C82E-F812-4188D5C37DE6}" name="Mario Suglia" initials="MS" userId="6c39f9905c26051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A87"/>
    <a:srgbClr val="D9B653"/>
    <a:srgbClr val="D1A830"/>
    <a:srgbClr val="FFA41D"/>
    <a:srgbClr val="F2E5D5"/>
    <a:srgbClr val="C1C9C1"/>
    <a:srgbClr val="606E66"/>
    <a:srgbClr val="DAD1C3"/>
    <a:srgbClr val="343434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43" autoAdjust="0"/>
  </p:normalViewPr>
  <p:slideViewPr>
    <p:cSldViewPr>
      <p:cViewPr varScale="1">
        <p:scale>
          <a:sx n="71" d="100"/>
          <a:sy n="71" d="100"/>
        </p:scale>
        <p:origin x="750" y="7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B7EC1-5B89-4229-9FCA-A372B7445B10}" type="datetimeFigureOut">
              <a:rPr lang="it-IT" smtClean="0"/>
              <a:t>04/06/2024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3A7B0-44F3-4CBF-8D2D-E8015493C40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736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roberto/Lavori/Nomos/HSL/HSL_PowerPoint/HSL_PPT_schema_16_9/HSL_fondoblu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roberto/Lavori/Nomos/HSL/HSL_PowerPoint/HSL_PPT_schema_16_9/HSL_fondoblu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0588" y="2"/>
            <a:ext cx="12587410" cy="10147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94247" y="3990532"/>
            <a:ext cx="10899504" cy="132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1" i="0">
                <a:solidFill>
                  <a:schemeClr val="tx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1028700"/>
            <a:ext cx="2318395" cy="231838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0" y="3984304"/>
            <a:ext cx="2318395" cy="231838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0" y="6939915"/>
            <a:ext cx="2318395" cy="231838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7962900" cy="10287000"/>
          </a:xfrm>
          <a:custGeom>
            <a:avLst/>
            <a:gdLst/>
            <a:ahLst/>
            <a:cxnLst/>
            <a:rect l="l" t="t" r="r" b="b"/>
            <a:pathLst>
              <a:path w="7962900" h="10287000">
                <a:moveTo>
                  <a:pt x="79628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7962899" y="0"/>
                </a:lnTo>
                <a:lnTo>
                  <a:pt x="7962899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1" i="0">
                <a:solidFill>
                  <a:schemeClr val="tx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19580"/>
            <a:ext cx="18287998" cy="46609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17953" y="4712666"/>
            <a:ext cx="3247390" cy="5080"/>
          </a:xfrm>
          <a:custGeom>
            <a:avLst/>
            <a:gdLst/>
            <a:ahLst/>
            <a:cxnLst/>
            <a:rect l="l" t="t" r="r" b="b"/>
            <a:pathLst>
              <a:path w="3247390" h="5079">
                <a:moveTo>
                  <a:pt x="0" y="0"/>
                </a:moveTo>
                <a:lnTo>
                  <a:pt x="3246840" y="0"/>
                </a:lnTo>
                <a:lnTo>
                  <a:pt x="3246840" y="5079"/>
                </a:lnTo>
                <a:lnTo>
                  <a:pt x="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1" i="0">
                <a:solidFill>
                  <a:schemeClr val="tx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titolo">
    <p:bg>
      <p:bgPr>
        <a:solidFill>
          <a:srgbClr val="233A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1B37D8A0-00BD-9384-918E-E306707575A6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7012159" y="4088884"/>
            <a:ext cx="450231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29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bg>
      <p:bgPr>
        <a:solidFill>
          <a:srgbClr val="233A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1B37D8A0-00BD-9384-918E-E306707575A6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7012159" y="4088884"/>
            <a:ext cx="4502310" cy="3276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9288016" y="1071563"/>
            <a:ext cx="6768752" cy="1231106"/>
          </a:xfrm>
        </p:spPr>
        <p:txBody>
          <a:bodyPr anchor="ctr"/>
          <a:lstStyle>
            <a:lvl1pPr>
              <a:defRPr sz="4000" b="0" spc="4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018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5969" y="984281"/>
            <a:ext cx="16256060" cy="132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8700" y="2997710"/>
            <a:ext cx="16230600" cy="542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0" r:id="rId6"/>
    <p:sldLayoutId id="2147483671" r:id="rId7"/>
  </p:sldLayoutIdLst>
  <p:hf hdr="0" ftr="0" dt="0"/>
  <p:txStyles>
    <p:titleStyle>
      <a:lvl1pPr>
        <a:defRPr>
          <a:latin typeface="Lucida Sans" panose="020B0602030504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jp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jpe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8.png"/><Relationship Id="rId21" Type="http://schemas.openxmlformats.org/officeDocument/2006/relationships/image" Target="../media/image53.png"/><Relationship Id="rId42" Type="http://schemas.openxmlformats.org/officeDocument/2006/relationships/image" Target="../media/image74.png"/><Relationship Id="rId47" Type="http://schemas.openxmlformats.org/officeDocument/2006/relationships/image" Target="../media/image79.png"/><Relationship Id="rId63" Type="http://schemas.openxmlformats.org/officeDocument/2006/relationships/image" Target="../media/image94.png"/><Relationship Id="rId68" Type="http://schemas.openxmlformats.org/officeDocument/2006/relationships/image" Target="../media/image99.png"/><Relationship Id="rId84" Type="http://schemas.openxmlformats.org/officeDocument/2006/relationships/image" Target="../media/image115.png"/><Relationship Id="rId16" Type="http://schemas.openxmlformats.org/officeDocument/2006/relationships/image" Target="../media/image48.png"/><Relationship Id="rId11" Type="http://schemas.openxmlformats.org/officeDocument/2006/relationships/image" Target="../media/image43.png"/><Relationship Id="rId32" Type="http://schemas.openxmlformats.org/officeDocument/2006/relationships/image" Target="../media/image64.png"/><Relationship Id="rId37" Type="http://schemas.openxmlformats.org/officeDocument/2006/relationships/image" Target="../media/image69.png"/><Relationship Id="rId53" Type="http://schemas.openxmlformats.org/officeDocument/2006/relationships/image" Target="../media/image85.png"/><Relationship Id="rId58" Type="http://schemas.openxmlformats.org/officeDocument/2006/relationships/image" Target="../media/image12.png"/><Relationship Id="rId74" Type="http://schemas.openxmlformats.org/officeDocument/2006/relationships/image" Target="../media/image105.png"/><Relationship Id="rId79" Type="http://schemas.openxmlformats.org/officeDocument/2006/relationships/image" Target="../media/image110.png"/><Relationship Id="rId5" Type="http://schemas.openxmlformats.org/officeDocument/2006/relationships/image" Target="../media/image37.png"/><Relationship Id="rId19" Type="http://schemas.openxmlformats.org/officeDocument/2006/relationships/image" Target="../media/image5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35" Type="http://schemas.openxmlformats.org/officeDocument/2006/relationships/image" Target="../media/image67.png"/><Relationship Id="rId43" Type="http://schemas.openxmlformats.org/officeDocument/2006/relationships/image" Target="../media/image75.png"/><Relationship Id="rId48" Type="http://schemas.openxmlformats.org/officeDocument/2006/relationships/image" Target="../media/image80.png"/><Relationship Id="rId56" Type="http://schemas.openxmlformats.org/officeDocument/2006/relationships/image" Target="../media/image88.png"/><Relationship Id="rId64" Type="http://schemas.openxmlformats.org/officeDocument/2006/relationships/image" Target="../media/image95.png"/><Relationship Id="rId69" Type="http://schemas.openxmlformats.org/officeDocument/2006/relationships/image" Target="../media/image100.png"/><Relationship Id="rId77" Type="http://schemas.openxmlformats.org/officeDocument/2006/relationships/image" Target="../media/image108.png"/><Relationship Id="rId8" Type="http://schemas.openxmlformats.org/officeDocument/2006/relationships/image" Target="../media/image40.png"/><Relationship Id="rId51" Type="http://schemas.openxmlformats.org/officeDocument/2006/relationships/image" Target="../media/image83.png"/><Relationship Id="rId72" Type="http://schemas.openxmlformats.org/officeDocument/2006/relationships/image" Target="../media/image103.png"/><Relationship Id="rId80" Type="http://schemas.openxmlformats.org/officeDocument/2006/relationships/image" Target="../media/image111.png"/><Relationship Id="rId85" Type="http://schemas.openxmlformats.org/officeDocument/2006/relationships/image" Target="../media/image116.png"/><Relationship Id="rId3" Type="http://schemas.openxmlformats.org/officeDocument/2006/relationships/image" Target="../media/image32.jp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38" Type="http://schemas.openxmlformats.org/officeDocument/2006/relationships/image" Target="../media/image70.png"/><Relationship Id="rId46" Type="http://schemas.openxmlformats.org/officeDocument/2006/relationships/image" Target="../media/image78.png"/><Relationship Id="rId59" Type="http://schemas.openxmlformats.org/officeDocument/2006/relationships/image" Target="../media/image90.png"/><Relationship Id="rId67" Type="http://schemas.openxmlformats.org/officeDocument/2006/relationships/image" Target="../media/image98.png"/><Relationship Id="rId20" Type="http://schemas.openxmlformats.org/officeDocument/2006/relationships/image" Target="../media/image52.png"/><Relationship Id="rId41" Type="http://schemas.openxmlformats.org/officeDocument/2006/relationships/image" Target="../media/image73.png"/><Relationship Id="rId54" Type="http://schemas.openxmlformats.org/officeDocument/2006/relationships/image" Target="../media/image86.png"/><Relationship Id="rId62" Type="http://schemas.openxmlformats.org/officeDocument/2006/relationships/image" Target="../media/image93.png"/><Relationship Id="rId70" Type="http://schemas.openxmlformats.org/officeDocument/2006/relationships/image" Target="../media/image101.png"/><Relationship Id="rId75" Type="http://schemas.openxmlformats.org/officeDocument/2006/relationships/image" Target="../media/image106.png"/><Relationship Id="rId83" Type="http://schemas.openxmlformats.org/officeDocument/2006/relationships/image" Target="../media/image1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36" Type="http://schemas.openxmlformats.org/officeDocument/2006/relationships/image" Target="../media/image68.png"/><Relationship Id="rId49" Type="http://schemas.openxmlformats.org/officeDocument/2006/relationships/image" Target="../media/image81.png"/><Relationship Id="rId57" Type="http://schemas.openxmlformats.org/officeDocument/2006/relationships/image" Target="../media/image89.png"/><Relationship Id="rId10" Type="http://schemas.openxmlformats.org/officeDocument/2006/relationships/image" Target="../media/image42.png"/><Relationship Id="rId31" Type="http://schemas.openxmlformats.org/officeDocument/2006/relationships/image" Target="../media/image63.png"/><Relationship Id="rId44" Type="http://schemas.openxmlformats.org/officeDocument/2006/relationships/image" Target="../media/image76.png"/><Relationship Id="rId52" Type="http://schemas.openxmlformats.org/officeDocument/2006/relationships/image" Target="../media/image84.png"/><Relationship Id="rId60" Type="http://schemas.openxmlformats.org/officeDocument/2006/relationships/image" Target="../media/image91.png"/><Relationship Id="rId65" Type="http://schemas.openxmlformats.org/officeDocument/2006/relationships/image" Target="../media/image96.png"/><Relationship Id="rId73" Type="http://schemas.openxmlformats.org/officeDocument/2006/relationships/image" Target="../media/image104.png"/><Relationship Id="rId78" Type="http://schemas.openxmlformats.org/officeDocument/2006/relationships/image" Target="../media/image109.png"/><Relationship Id="rId81" Type="http://schemas.openxmlformats.org/officeDocument/2006/relationships/image" Target="../media/image112.png"/><Relationship Id="rId86" Type="http://schemas.openxmlformats.org/officeDocument/2006/relationships/image" Target="../media/image30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9" Type="http://schemas.openxmlformats.org/officeDocument/2006/relationships/image" Target="../media/image71.png"/><Relationship Id="rId34" Type="http://schemas.openxmlformats.org/officeDocument/2006/relationships/image" Target="../media/image66.png"/><Relationship Id="rId50" Type="http://schemas.openxmlformats.org/officeDocument/2006/relationships/image" Target="../media/image82.png"/><Relationship Id="rId55" Type="http://schemas.openxmlformats.org/officeDocument/2006/relationships/image" Target="../media/image87.png"/><Relationship Id="rId76" Type="http://schemas.openxmlformats.org/officeDocument/2006/relationships/image" Target="../media/image107.png"/><Relationship Id="rId7" Type="http://schemas.openxmlformats.org/officeDocument/2006/relationships/image" Target="../media/image39.png"/><Relationship Id="rId71" Type="http://schemas.openxmlformats.org/officeDocument/2006/relationships/image" Target="../media/image102.png"/><Relationship Id="rId2" Type="http://schemas.openxmlformats.org/officeDocument/2006/relationships/image" Target="../media/image35.png"/><Relationship Id="rId29" Type="http://schemas.openxmlformats.org/officeDocument/2006/relationships/image" Target="../media/image61.png"/><Relationship Id="rId24" Type="http://schemas.openxmlformats.org/officeDocument/2006/relationships/image" Target="../media/image56.png"/><Relationship Id="rId40" Type="http://schemas.openxmlformats.org/officeDocument/2006/relationships/image" Target="../media/image72.png"/><Relationship Id="rId45" Type="http://schemas.openxmlformats.org/officeDocument/2006/relationships/image" Target="../media/image77.png"/><Relationship Id="rId66" Type="http://schemas.openxmlformats.org/officeDocument/2006/relationships/image" Target="../media/image97.png"/><Relationship Id="rId61" Type="http://schemas.openxmlformats.org/officeDocument/2006/relationships/image" Target="../media/image92.png"/><Relationship Id="rId82" Type="http://schemas.openxmlformats.org/officeDocument/2006/relationships/image" Target="../media/image1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7" Type="http://schemas.openxmlformats.org/officeDocument/2006/relationships/image" Target="../media/image30.jpe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jpg"/><Relationship Id="rId5" Type="http://schemas.openxmlformats.org/officeDocument/2006/relationships/image" Target="../media/image120.jpg"/><Relationship Id="rId4" Type="http://schemas.openxmlformats.org/officeDocument/2006/relationships/image" Target="../media/image1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roberto/Lavori/Nomos/HSL/HSL_PowerPoint/HSL_PPT_schema_16_9/HSL_bianco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27.jpg"/><Relationship Id="rId4" Type="http://schemas.openxmlformats.org/officeDocument/2006/relationships/image" Target="../media/image12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96000"/>
                    </a14:imgEffect>
                    <a14:imgEffect>
                      <a14:brightnessContrast bright="-29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E2A0CF-84F3-2063-2B1C-4CD35C4BB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7800" y="629841"/>
            <a:ext cx="7696200" cy="1846659"/>
          </a:xfrm>
        </p:spPr>
        <p:txBody>
          <a:bodyPr/>
          <a:lstStyle/>
          <a:p>
            <a:pPr eaLnBrk="0" hangingPunct="0"/>
            <a:r>
              <a:rPr lang="it-IT" sz="4000" b="1" spc="100" dirty="0">
                <a:solidFill>
                  <a:schemeClr val="bg1"/>
                </a:solidFill>
                <a:latin typeface="Trebuchet MS" panose="020B0603020202020204" pitchFamily="34" charset="0"/>
                <a:ea typeface="Arial" pitchFamily="-72" charset="0"/>
                <a:cs typeface="Arial" pitchFamily="-72" charset="0"/>
              </a:rPr>
              <a:t>Borgo Paraelios,</a:t>
            </a:r>
            <a:br>
              <a:rPr lang="it-IT" sz="4000" b="1" spc="100" dirty="0">
                <a:solidFill>
                  <a:schemeClr val="bg1"/>
                </a:solidFill>
                <a:latin typeface="Trebuchet MS" panose="020B0603020202020204" pitchFamily="34" charset="0"/>
                <a:ea typeface="Arial" pitchFamily="-72" charset="0"/>
                <a:cs typeface="Arial" pitchFamily="-72" charset="0"/>
              </a:rPr>
            </a:br>
            <a:r>
              <a:rPr lang="it-IT" b="1" spc="100" dirty="0" err="1">
                <a:latin typeface="Trebuchet MS" panose="020B0603020202020204" pitchFamily="34" charset="0"/>
                <a:ea typeface="Arial" pitchFamily="-72" charset="0"/>
                <a:cs typeface="Arial" pitchFamily="-72" charset="0"/>
              </a:rPr>
              <a:t>loc</a:t>
            </a:r>
            <a:r>
              <a:rPr lang="it-IT" b="1" spc="100" dirty="0">
                <a:latin typeface="Trebuchet MS" panose="020B0603020202020204" pitchFamily="34" charset="0"/>
                <a:ea typeface="Arial" pitchFamily="-72" charset="0"/>
                <a:cs typeface="Arial" pitchFamily="-72" charset="0"/>
              </a:rPr>
              <a:t>. Valle Colicchia, </a:t>
            </a:r>
            <a:br>
              <a:rPr lang="it-IT" b="1" spc="100" dirty="0">
                <a:latin typeface="Trebuchet MS" panose="020B0603020202020204" pitchFamily="34" charset="0"/>
                <a:ea typeface="Arial" pitchFamily="-72" charset="0"/>
                <a:cs typeface="Arial" pitchFamily="-72" charset="0"/>
              </a:rPr>
            </a:br>
            <a:r>
              <a:rPr lang="it-IT" b="1" spc="100" dirty="0">
                <a:latin typeface="Trebuchet MS" panose="020B0603020202020204" pitchFamily="34" charset="0"/>
                <a:ea typeface="Arial" pitchFamily="-72" charset="0"/>
                <a:cs typeface="Arial" pitchFamily="-72" charset="0"/>
              </a:rPr>
              <a:t>Poggio Catino (RI)</a:t>
            </a:r>
            <a:endParaRPr lang="en-GB" sz="4000" b="1" spc="100" dirty="0">
              <a:solidFill>
                <a:schemeClr val="bg1"/>
              </a:solidFill>
              <a:latin typeface="Trebuchet MS" panose="020B0603020202020204" pitchFamily="34" charset="0"/>
              <a:ea typeface="Arial" pitchFamily="-72" charset="0"/>
              <a:cs typeface="Arial" pitchFamily="-72" charset="0"/>
            </a:endParaRP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D43C86C-897A-A0DE-6067-A269D9165EBC}"/>
              </a:ext>
            </a:extLst>
          </p:cNvPr>
          <p:cNvSpPr txBox="1">
            <a:spLocks/>
          </p:cNvSpPr>
          <p:nvPr/>
        </p:nvSpPr>
        <p:spPr bwMode="auto">
          <a:xfrm>
            <a:off x="9274368" y="8801100"/>
            <a:ext cx="54737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it-IT" sz="2800" i="1" dirty="0">
                <a:solidFill>
                  <a:schemeClr val="bg1"/>
                </a:solidFill>
                <a:latin typeface="Trebuchet MS" panose="020B0603020202020204" pitchFamily="34" charset="0"/>
                <a:ea typeface="Arial" pitchFamily="-72" charset="0"/>
                <a:cs typeface="Arial" pitchFamily="-72" charset="0"/>
              </a:rPr>
              <a:t>Teaser</a:t>
            </a:r>
          </a:p>
        </p:txBody>
      </p:sp>
    </p:spTree>
    <p:extLst>
      <p:ext uri="{BB962C8B-B14F-4D97-AF65-F5344CB8AC3E}">
        <p14:creationId xmlns:p14="http://schemas.microsoft.com/office/powerpoint/2010/main" val="327441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3F17FA1D-CBE0-9AC3-F65F-807730B7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3" y="576002"/>
            <a:ext cx="15749634" cy="307777"/>
          </a:xfrm>
        </p:spPr>
        <p:txBody>
          <a:bodyPr/>
          <a:lstStyle/>
          <a:p>
            <a:r>
              <a:rPr lang="it-IT" sz="2000" spc="300" dirty="0">
                <a:solidFill>
                  <a:srgbClr val="233A87"/>
                </a:solidFill>
                <a:ea typeface="Arial" pitchFamily="-72" charset="0"/>
                <a:cs typeface="Arial" pitchFamily="-72" charset="0"/>
              </a:rPr>
              <a:t>I PARTNER DEL PROGETTO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44CCBD9-3C0A-7821-2A90-8F08BA121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361" y="4943000"/>
            <a:ext cx="7555781" cy="776567"/>
          </a:xfrm>
          <a:prstGeom prst="rect">
            <a:avLst/>
          </a:prstGeom>
        </p:spPr>
      </p:pic>
      <p:pic>
        <p:nvPicPr>
          <p:cNvPr id="10" name="Immagine 9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EA9FD0B-22E5-476C-0037-852EC8CEC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59" y="4943000"/>
            <a:ext cx="2731370" cy="77656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9738F38-F29F-79CA-3CFB-AF7D88D38574}"/>
              </a:ext>
            </a:extLst>
          </p:cNvPr>
          <p:cNvSpPr txBox="1"/>
          <p:nvPr/>
        </p:nvSpPr>
        <p:spPr>
          <a:xfrm>
            <a:off x="791071" y="1836556"/>
            <a:ext cx="11091602" cy="17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1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metodologia di lavoro descritta dal presente documento si svolge in partnership e con il coordinamento delle competenze del gruppo di lavoro formato da</a:t>
            </a:r>
            <a:br>
              <a:rPr lang="it-IT" sz="2201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201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HSL </a:t>
            </a:r>
            <a:r>
              <a:rPr lang="it-IT" sz="2201" dirty="0" err="1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Hospitality</a:t>
            </a:r>
            <a:r>
              <a:rPr lang="it-IT" sz="2201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società di consulenza operativa nel campo dello sviluppo di progetti alberghieri, con SPERI e Lupoi Design Studio, studi di architettura specializzati nella progettazione di attività ricettive partner del Network HSL.</a:t>
            </a: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FE7E8DCB-6325-0711-B06D-88FB032B799C}"/>
              </a:ext>
            </a:extLst>
          </p:cNvPr>
          <p:cNvCxnSpPr/>
          <p:nvPr/>
        </p:nvCxnSpPr>
        <p:spPr>
          <a:xfrm>
            <a:off x="3671393" y="4711454"/>
            <a:ext cx="0" cy="1239659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A47EE5CF-376A-7B2A-F034-6C7784F5F3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9" b="32760"/>
          <a:stretch/>
        </p:blipFill>
        <p:spPr>
          <a:xfrm>
            <a:off x="17449802" y="9706655"/>
            <a:ext cx="761999" cy="385844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A18300-700E-3971-E7D0-298C920B315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69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84C55D-C255-878C-DEFD-C2FA51CB0DE4}"/>
              </a:ext>
            </a:extLst>
          </p:cNvPr>
          <p:cNvSpPr txBox="1"/>
          <p:nvPr/>
        </p:nvSpPr>
        <p:spPr>
          <a:xfrm>
            <a:off x="9288016" y="967036"/>
            <a:ext cx="619268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Trebuchet MS" panose="020B0703020202090204" pitchFamily="34" charset="0"/>
                <a:ea typeface="Calibri" panose="020F0502020204030204" pitchFamily="34" charset="0"/>
                <a:cs typeface="Helvetica" pitchFamily="2" charset="0"/>
              </a:rPr>
              <a:t>HSL Consulting Srl</a:t>
            </a:r>
            <a:br>
              <a:rPr lang="it-IT" dirty="0">
                <a:solidFill>
                  <a:schemeClr val="bg1"/>
                </a:solidFill>
                <a:latin typeface="Trebuchet MS" panose="020B0703020202090204" pitchFamily="34" charset="0"/>
                <a:ea typeface="Calibri" panose="020F0502020204030204" pitchFamily="34" charset="0"/>
                <a:cs typeface="Helvetica" pitchFamily="2" charset="0"/>
              </a:rPr>
            </a:br>
            <a:r>
              <a:rPr lang="it-IT" dirty="0">
                <a:solidFill>
                  <a:schemeClr val="bg1"/>
                </a:solidFill>
                <a:latin typeface="Trebuchet MS" panose="020B0703020202090204" pitchFamily="34" charset="0"/>
                <a:ea typeface="Calibri" panose="020F0502020204030204" pitchFamily="34" charset="0"/>
                <a:cs typeface="Helvetica" pitchFamily="2" charset="0"/>
              </a:rPr>
              <a:t>Circonvallazione Clodia, 76A - 00195 Roma </a:t>
            </a:r>
            <a:endParaRPr lang="it-IT" dirty="0">
              <a:solidFill>
                <a:schemeClr val="bg1"/>
              </a:solidFill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Trebuchet MS" panose="020B0703020202090204" pitchFamily="34" charset="0"/>
                <a:ea typeface="Calibri" panose="020F0502020204030204" pitchFamily="34" charset="0"/>
                <a:cs typeface="Helvetica" pitchFamily="2" charset="0"/>
              </a:rPr>
              <a:t>T + 029 06 88816985</a:t>
            </a:r>
            <a:br>
              <a:rPr lang="it-IT" dirty="0">
                <a:solidFill>
                  <a:schemeClr val="bg1"/>
                </a:solidFill>
                <a:latin typeface="Trebuchet MS" panose="020B0703020202090204" pitchFamily="34" charset="0"/>
                <a:ea typeface="Calibri" panose="020F0502020204030204" pitchFamily="34" charset="0"/>
                <a:cs typeface="Helvetica" pitchFamily="2" charset="0"/>
              </a:rPr>
            </a:br>
            <a:r>
              <a:rPr lang="it-IT" dirty="0">
                <a:solidFill>
                  <a:schemeClr val="bg1"/>
                </a:solidFill>
                <a:latin typeface="Trebuchet MS" panose="020B0703020202090204" pitchFamily="34" charset="0"/>
                <a:ea typeface="Calibri" panose="020F0502020204030204" pitchFamily="34" charset="0"/>
                <a:cs typeface="Helvetica" pitchFamily="2" charset="0"/>
              </a:rPr>
              <a:t>hslhospitality.it</a:t>
            </a:r>
            <a:endParaRPr lang="it-IT" dirty="0">
              <a:solidFill>
                <a:schemeClr val="bg1"/>
              </a:solidFill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5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xfrm>
            <a:off x="8316416" y="5022938"/>
            <a:ext cx="458267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b="0" i="0" kern="1200">
                <a:solidFill>
                  <a:srgbClr val="878787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Arial" charset="0"/>
              </a:defRPr>
            </a:lvl1pPr>
            <a:lvl2pPr marL="509588" indent="-66675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2pPr>
            <a:lvl3pPr marL="1020763" indent="-134938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3pPr>
            <a:lvl4pPr marL="1531938" indent="-201613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4pPr>
            <a:lvl5pPr marL="2044700" indent="-269875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5pPr>
            <a:lvl6pPr marL="2286000" algn="l" defTabSz="457200" rtl="0" eaLnBrk="1" latinLnBrk="0" hangingPunct="1">
              <a:defRPr sz="26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6pPr>
            <a:lvl7pPr marL="2743200" algn="l" defTabSz="457200" rtl="0" eaLnBrk="1" latinLnBrk="0" hangingPunct="1">
              <a:defRPr sz="26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7pPr>
            <a:lvl8pPr marL="3200400" algn="l" defTabSz="457200" rtl="0" eaLnBrk="1" latinLnBrk="0" hangingPunct="1">
              <a:defRPr sz="26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8pPr>
            <a:lvl9pPr marL="3657600" algn="l" defTabSz="457200" rtl="0" eaLnBrk="1" latinLnBrk="0" hangingPunct="1">
              <a:defRPr sz="2600" kern="1200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pPr>
              <a:defRPr/>
            </a:pPr>
            <a:fld id="{BBED4991-8F31-4066-8E41-AB557F971E80}" type="slidenum">
              <a:rPr lang="it-IT" smtClean="0"/>
              <a:pPr>
                <a:defRPr/>
              </a:pPr>
              <a:t>2</a:t>
            </a:fld>
            <a:endParaRPr lang="it-IT" dirty="0">
              <a:solidFill>
                <a:srgbClr val="233A87"/>
              </a:solidFill>
              <a:ea typeface="Arial" pitchFamily="-72" charset="0"/>
              <a:cs typeface="Arial" pitchFamily="-72" charset="0"/>
            </a:endParaRP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41BFD9CD-1ED4-9084-2FD7-F4685CD5F78F}"/>
              </a:ext>
            </a:extLst>
          </p:cNvPr>
          <p:cNvCxnSpPr/>
          <p:nvPr/>
        </p:nvCxnSpPr>
        <p:spPr>
          <a:xfrm>
            <a:off x="0" y="2421632"/>
            <a:ext cx="9144000" cy="0"/>
          </a:xfrm>
          <a:prstGeom prst="line">
            <a:avLst/>
          </a:prstGeom>
          <a:ln w="9525">
            <a:solidFill>
              <a:srgbClr val="D1A8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6B97D0EC-C022-5811-7AA9-25EF8BF5B9BC}"/>
              </a:ext>
            </a:extLst>
          </p:cNvPr>
          <p:cNvCxnSpPr/>
          <p:nvPr/>
        </p:nvCxnSpPr>
        <p:spPr>
          <a:xfrm>
            <a:off x="9144000" y="7810500"/>
            <a:ext cx="9144000" cy="0"/>
          </a:xfrm>
          <a:prstGeom prst="line">
            <a:avLst/>
          </a:prstGeom>
          <a:ln w="9525">
            <a:solidFill>
              <a:srgbClr val="D1A8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3C24583-B74E-5923-4A7C-9C6C8D9C47E0}"/>
              </a:ext>
            </a:extLst>
          </p:cNvPr>
          <p:cNvSpPr txBox="1"/>
          <p:nvPr/>
        </p:nvSpPr>
        <p:spPr>
          <a:xfrm>
            <a:off x="1655168" y="3418225"/>
            <a:ext cx="67687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Nell’ambito della valorizzazione del progetto di ristrutturazione dell’asset Borgo Paraelios, sito in Poggio Catino, provincia di Rieti, HSL Hospitality è stata incaricata della ricerca di un player professionale a cui affidare la gestione alberghiera dell’asset con contratto d’affitto/fitto d’azienda e la ricerca di un investitore interessato all’acquisizione dell’asset.</a:t>
            </a:r>
          </a:p>
          <a:p>
            <a:pPr algn="just"/>
            <a:endParaRPr lang="it-IT" sz="2200" dirty="0">
              <a:solidFill>
                <a:srgbClr val="233A87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Nell’ambito del suo incarico HSL ha sviluppato in maniera approfondita le necessarie analisi di mercato, con individuazione del potenziale posizionamento della struttura.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164D0DD-FEB1-F330-6D7A-9FCF0A5E7BE8}"/>
              </a:ext>
            </a:extLst>
          </p:cNvPr>
          <p:cNvSpPr txBox="1"/>
          <p:nvPr/>
        </p:nvSpPr>
        <p:spPr>
          <a:xfrm>
            <a:off x="9288016" y="3418224"/>
            <a:ext cx="67687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HSL ha inoltre elaborato un  business plan economico-finanziario che verrà messo a disposizione nella eventuale due diligence in Data Room.</a:t>
            </a:r>
          </a:p>
          <a:p>
            <a:pPr algn="just"/>
            <a:endParaRPr lang="it-IT" sz="2200" dirty="0">
              <a:solidFill>
                <a:srgbClr val="233A87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progetto verte sulla ristrutturazione dell’asset Borgo Paraelios in attività ristorativa e ricettiva.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F18870B-E6C3-9D61-ED1D-016E640B8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837" y="9639300"/>
            <a:ext cx="995908" cy="584837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6F0BE21C-244D-202B-949A-086A68898ECA}"/>
              </a:ext>
            </a:extLst>
          </p:cNvPr>
          <p:cNvSpPr txBox="1"/>
          <p:nvPr/>
        </p:nvSpPr>
        <p:spPr>
          <a:xfrm>
            <a:off x="914400" y="468323"/>
            <a:ext cx="16687800" cy="585704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400" b="1">
                <a:solidFill>
                  <a:srgbClr val="7E14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sz="2000" spc="-100" dirty="0">
                <a:solidFill>
                  <a:srgbClr val="233A87"/>
                </a:solidFill>
                <a:latin typeface="Trebuchet MS" panose="020B0603020202020204" pitchFamily="34" charset="0"/>
                <a:ea typeface="+mn-ea"/>
                <a:cs typeface="+mn-cs"/>
              </a:rPr>
              <a:t>PREMESSE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7705" y="9733787"/>
            <a:ext cx="155447" cy="16687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085206" y="1163574"/>
            <a:ext cx="12436983" cy="8372856"/>
            <a:chOff x="3390137" y="775716"/>
            <a:chExt cx="8291322" cy="558190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3027" y="775716"/>
              <a:ext cx="8028432" cy="54970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90137" y="4164330"/>
              <a:ext cx="3298190" cy="2193290"/>
            </a:xfrm>
            <a:custGeom>
              <a:avLst/>
              <a:gdLst/>
              <a:ahLst/>
              <a:cxnLst/>
              <a:rect l="l" t="t" r="r" b="b"/>
              <a:pathLst>
                <a:path w="3298190" h="2193290">
                  <a:moveTo>
                    <a:pt x="3297936" y="0"/>
                  </a:moveTo>
                  <a:lnTo>
                    <a:pt x="0" y="0"/>
                  </a:lnTo>
                  <a:lnTo>
                    <a:pt x="0" y="2193036"/>
                  </a:lnTo>
                  <a:lnTo>
                    <a:pt x="3297936" y="2193036"/>
                  </a:lnTo>
                  <a:lnTo>
                    <a:pt x="3297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7" name="object 7"/>
            <p:cNvSpPr/>
            <p:nvPr/>
          </p:nvSpPr>
          <p:spPr>
            <a:xfrm>
              <a:off x="3390137" y="4164330"/>
              <a:ext cx="3298190" cy="2193290"/>
            </a:xfrm>
            <a:custGeom>
              <a:avLst/>
              <a:gdLst/>
              <a:ahLst/>
              <a:cxnLst/>
              <a:rect l="l" t="t" r="r" b="b"/>
              <a:pathLst>
                <a:path w="3298190" h="2193290">
                  <a:moveTo>
                    <a:pt x="0" y="2193036"/>
                  </a:moveTo>
                  <a:lnTo>
                    <a:pt x="3297936" y="2193036"/>
                  </a:lnTo>
                  <a:lnTo>
                    <a:pt x="3297936" y="0"/>
                  </a:lnTo>
                  <a:lnTo>
                    <a:pt x="0" y="0"/>
                  </a:lnTo>
                  <a:lnTo>
                    <a:pt x="0" y="21930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2237" y="6215176"/>
              <a:ext cx="1035557" cy="1097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2838" y="6215176"/>
              <a:ext cx="67055" cy="10972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787389" y="2017013"/>
              <a:ext cx="3657600" cy="3142615"/>
            </a:xfrm>
            <a:custGeom>
              <a:avLst/>
              <a:gdLst/>
              <a:ahLst/>
              <a:cxnLst/>
              <a:rect l="l" t="t" r="r" b="b"/>
              <a:pathLst>
                <a:path w="3657600" h="3142615">
                  <a:moveTo>
                    <a:pt x="3382848" y="2955925"/>
                  </a:moveTo>
                  <a:lnTo>
                    <a:pt x="2650109" y="2955925"/>
                  </a:lnTo>
                  <a:lnTo>
                    <a:pt x="2739898" y="2983230"/>
                  </a:lnTo>
                  <a:lnTo>
                    <a:pt x="2835402" y="3038348"/>
                  </a:lnTo>
                  <a:lnTo>
                    <a:pt x="2970657" y="3112389"/>
                  </a:lnTo>
                  <a:lnTo>
                    <a:pt x="3037078" y="3142488"/>
                  </a:lnTo>
                  <a:lnTo>
                    <a:pt x="3034411" y="3066923"/>
                  </a:lnTo>
                  <a:lnTo>
                    <a:pt x="3070733" y="3036951"/>
                  </a:lnTo>
                  <a:lnTo>
                    <a:pt x="3134487" y="3036062"/>
                  </a:lnTo>
                  <a:lnTo>
                    <a:pt x="3303016" y="3036062"/>
                  </a:lnTo>
                  <a:lnTo>
                    <a:pt x="3311906" y="3021457"/>
                  </a:lnTo>
                  <a:lnTo>
                    <a:pt x="3375533" y="3003169"/>
                  </a:lnTo>
                  <a:lnTo>
                    <a:pt x="3382848" y="2955925"/>
                  </a:lnTo>
                  <a:close/>
                </a:path>
                <a:path w="3657600" h="3142615">
                  <a:moveTo>
                    <a:pt x="3547248" y="2621026"/>
                  </a:moveTo>
                  <a:lnTo>
                    <a:pt x="1733295" y="2621026"/>
                  </a:lnTo>
                  <a:lnTo>
                    <a:pt x="1796923" y="2652776"/>
                  </a:lnTo>
                  <a:lnTo>
                    <a:pt x="1846961" y="2707386"/>
                  </a:lnTo>
                  <a:lnTo>
                    <a:pt x="1919732" y="2711958"/>
                  </a:lnTo>
                  <a:lnTo>
                    <a:pt x="2038095" y="2734691"/>
                  </a:lnTo>
                  <a:lnTo>
                    <a:pt x="2110866" y="2798445"/>
                  </a:lnTo>
                  <a:lnTo>
                    <a:pt x="2197227" y="2893949"/>
                  </a:lnTo>
                  <a:lnTo>
                    <a:pt x="2224532" y="2966847"/>
                  </a:lnTo>
                  <a:lnTo>
                    <a:pt x="2247391" y="3012313"/>
                  </a:lnTo>
                  <a:lnTo>
                    <a:pt x="2259203" y="3081528"/>
                  </a:lnTo>
                  <a:lnTo>
                    <a:pt x="2331085" y="3108833"/>
                  </a:lnTo>
                  <a:lnTo>
                    <a:pt x="2359279" y="3056890"/>
                  </a:lnTo>
                  <a:lnTo>
                    <a:pt x="2437511" y="3011424"/>
                  </a:lnTo>
                  <a:lnTo>
                    <a:pt x="2506599" y="2991231"/>
                  </a:lnTo>
                  <a:lnTo>
                    <a:pt x="2565781" y="2983865"/>
                  </a:lnTo>
                  <a:lnTo>
                    <a:pt x="2650109" y="2955925"/>
                  </a:lnTo>
                  <a:lnTo>
                    <a:pt x="3382848" y="2955925"/>
                  </a:lnTo>
                  <a:lnTo>
                    <a:pt x="3384677" y="2944114"/>
                  </a:lnTo>
                  <a:lnTo>
                    <a:pt x="3466591" y="2930398"/>
                  </a:lnTo>
                  <a:lnTo>
                    <a:pt x="3480181" y="2880360"/>
                  </a:lnTo>
                  <a:lnTo>
                    <a:pt x="3439287" y="2853055"/>
                  </a:lnTo>
                  <a:lnTo>
                    <a:pt x="3452876" y="2766568"/>
                  </a:lnTo>
                  <a:lnTo>
                    <a:pt x="3452876" y="2725674"/>
                  </a:lnTo>
                  <a:lnTo>
                    <a:pt x="3416427" y="2698369"/>
                  </a:lnTo>
                  <a:lnTo>
                    <a:pt x="3502914" y="2675636"/>
                  </a:lnTo>
                  <a:lnTo>
                    <a:pt x="3547248" y="2621026"/>
                  </a:lnTo>
                  <a:close/>
                </a:path>
                <a:path w="3657600" h="3142615">
                  <a:moveTo>
                    <a:pt x="3303016" y="3036062"/>
                  </a:moveTo>
                  <a:lnTo>
                    <a:pt x="3134487" y="3036062"/>
                  </a:lnTo>
                  <a:lnTo>
                    <a:pt x="3193541" y="3042412"/>
                  </a:lnTo>
                  <a:lnTo>
                    <a:pt x="3278124" y="3076956"/>
                  </a:lnTo>
                  <a:lnTo>
                    <a:pt x="3303016" y="3036062"/>
                  </a:lnTo>
                  <a:close/>
                </a:path>
                <a:path w="3657600" h="3142615">
                  <a:moveTo>
                    <a:pt x="86487" y="737108"/>
                  </a:moveTo>
                  <a:lnTo>
                    <a:pt x="68199" y="782701"/>
                  </a:lnTo>
                  <a:lnTo>
                    <a:pt x="0" y="810006"/>
                  </a:lnTo>
                  <a:lnTo>
                    <a:pt x="35433" y="846327"/>
                  </a:lnTo>
                  <a:lnTo>
                    <a:pt x="144652" y="903605"/>
                  </a:lnTo>
                  <a:lnTo>
                    <a:pt x="259334" y="976502"/>
                  </a:lnTo>
                  <a:lnTo>
                    <a:pt x="337565" y="1065657"/>
                  </a:lnTo>
                  <a:lnTo>
                    <a:pt x="406654" y="1203960"/>
                  </a:lnTo>
                  <a:lnTo>
                    <a:pt x="418592" y="1301369"/>
                  </a:lnTo>
                  <a:lnTo>
                    <a:pt x="482219" y="1397000"/>
                  </a:lnTo>
                  <a:lnTo>
                    <a:pt x="536829" y="1515237"/>
                  </a:lnTo>
                  <a:lnTo>
                    <a:pt x="655065" y="1519809"/>
                  </a:lnTo>
                  <a:lnTo>
                    <a:pt x="723391" y="1560702"/>
                  </a:lnTo>
                  <a:lnTo>
                    <a:pt x="764286" y="1592580"/>
                  </a:lnTo>
                  <a:lnTo>
                    <a:pt x="832485" y="1610868"/>
                  </a:lnTo>
                  <a:lnTo>
                    <a:pt x="837057" y="1651762"/>
                  </a:lnTo>
                  <a:lnTo>
                    <a:pt x="923543" y="1715516"/>
                  </a:lnTo>
                  <a:lnTo>
                    <a:pt x="996314" y="1747266"/>
                  </a:lnTo>
                  <a:lnTo>
                    <a:pt x="1046353" y="1883791"/>
                  </a:lnTo>
                  <a:lnTo>
                    <a:pt x="1082675" y="1961134"/>
                  </a:lnTo>
                  <a:lnTo>
                    <a:pt x="1096390" y="2047621"/>
                  </a:lnTo>
                  <a:lnTo>
                    <a:pt x="1100963" y="2084070"/>
                  </a:lnTo>
                  <a:lnTo>
                    <a:pt x="1228343" y="2138680"/>
                  </a:lnTo>
                  <a:lnTo>
                    <a:pt x="1291970" y="2188718"/>
                  </a:lnTo>
                  <a:lnTo>
                    <a:pt x="1364741" y="2266061"/>
                  </a:lnTo>
                  <a:lnTo>
                    <a:pt x="1451229" y="2352548"/>
                  </a:lnTo>
                  <a:lnTo>
                    <a:pt x="1528571" y="2452624"/>
                  </a:lnTo>
                  <a:lnTo>
                    <a:pt x="1605914" y="2557272"/>
                  </a:lnTo>
                  <a:lnTo>
                    <a:pt x="1651381" y="2634615"/>
                  </a:lnTo>
                  <a:lnTo>
                    <a:pt x="1687830" y="2661920"/>
                  </a:lnTo>
                  <a:lnTo>
                    <a:pt x="1733295" y="2621026"/>
                  </a:lnTo>
                  <a:lnTo>
                    <a:pt x="3547248" y="2621026"/>
                  </a:lnTo>
                  <a:lnTo>
                    <a:pt x="3562095" y="2602738"/>
                  </a:lnTo>
                  <a:lnTo>
                    <a:pt x="3612134" y="2570988"/>
                  </a:lnTo>
                  <a:lnTo>
                    <a:pt x="3598417" y="2525395"/>
                  </a:lnTo>
                  <a:lnTo>
                    <a:pt x="3648456" y="2511806"/>
                  </a:lnTo>
                  <a:lnTo>
                    <a:pt x="3657600" y="2402586"/>
                  </a:lnTo>
                  <a:lnTo>
                    <a:pt x="3612134" y="2393442"/>
                  </a:lnTo>
                  <a:lnTo>
                    <a:pt x="3634866" y="2347976"/>
                  </a:lnTo>
                  <a:lnTo>
                    <a:pt x="3593973" y="2202307"/>
                  </a:lnTo>
                  <a:lnTo>
                    <a:pt x="3525646" y="2165985"/>
                  </a:lnTo>
                  <a:lnTo>
                    <a:pt x="3480181" y="2102231"/>
                  </a:lnTo>
                  <a:lnTo>
                    <a:pt x="3439287" y="2088642"/>
                  </a:lnTo>
                  <a:lnTo>
                    <a:pt x="3381360" y="2070354"/>
                  </a:lnTo>
                  <a:lnTo>
                    <a:pt x="3307334" y="2070354"/>
                  </a:lnTo>
                  <a:lnTo>
                    <a:pt x="3274563" y="2052193"/>
                  </a:lnTo>
                  <a:lnTo>
                    <a:pt x="3020694" y="2052193"/>
                  </a:lnTo>
                  <a:lnTo>
                    <a:pt x="2934208" y="2020316"/>
                  </a:lnTo>
                  <a:lnTo>
                    <a:pt x="2920618" y="1970278"/>
                  </a:lnTo>
                  <a:lnTo>
                    <a:pt x="2856991" y="1965706"/>
                  </a:lnTo>
                  <a:lnTo>
                    <a:pt x="2836430" y="1924812"/>
                  </a:lnTo>
                  <a:lnTo>
                    <a:pt x="2738628" y="1924812"/>
                  </a:lnTo>
                  <a:lnTo>
                    <a:pt x="2720466" y="1874774"/>
                  </a:lnTo>
                  <a:lnTo>
                    <a:pt x="2711323" y="1829181"/>
                  </a:lnTo>
                  <a:lnTo>
                    <a:pt x="2752343" y="1765554"/>
                  </a:lnTo>
                  <a:lnTo>
                    <a:pt x="2711323" y="1738249"/>
                  </a:lnTo>
                  <a:lnTo>
                    <a:pt x="2633980" y="1669923"/>
                  </a:lnTo>
                  <a:lnTo>
                    <a:pt x="2538476" y="1638173"/>
                  </a:lnTo>
                  <a:lnTo>
                    <a:pt x="2438400" y="1592580"/>
                  </a:lnTo>
                  <a:lnTo>
                    <a:pt x="2387378" y="1560702"/>
                  </a:lnTo>
                  <a:lnTo>
                    <a:pt x="2260981" y="1560702"/>
                  </a:lnTo>
                  <a:lnTo>
                    <a:pt x="2224532" y="1483360"/>
                  </a:lnTo>
                  <a:lnTo>
                    <a:pt x="2242819" y="1374139"/>
                  </a:lnTo>
                  <a:lnTo>
                    <a:pt x="2301875" y="1355978"/>
                  </a:lnTo>
                  <a:lnTo>
                    <a:pt x="2342895" y="1292225"/>
                  </a:lnTo>
                  <a:lnTo>
                    <a:pt x="2320163" y="1251331"/>
                  </a:lnTo>
                  <a:lnTo>
                    <a:pt x="2711418" y="1251331"/>
                  </a:lnTo>
                  <a:lnTo>
                    <a:pt x="2725039" y="1237741"/>
                  </a:lnTo>
                  <a:lnTo>
                    <a:pt x="2688590" y="1224026"/>
                  </a:lnTo>
                  <a:lnTo>
                    <a:pt x="2679573" y="1160272"/>
                  </a:lnTo>
                  <a:lnTo>
                    <a:pt x="2593086" y="1137539"/>
                  </a:lnTo>
                  <a:lnTo>
                    <a:pt x="2588514" y="1092073"/>
                  </a:lnTo>
                  <a:lnTo>
                    <a:pt x="2533904" y="1087501"/>
                  </a:lnTo>
                  <a:lnTo>
                    <a:pt x="2524887" y="982852"/>
                  </a:lnTo>
                  <a:lnTo>
                    <a:pt x="2447543" y="932814"/>
                  </a:lnTo>
                  <a:lnTo>
                    <a:pt x="2401951" y="910082"/>
                  </a:lnTo>
                  <a:lnTo>
                    <a:pt x="2413214" y="900938"/>
                  </a:lnTo>
                  <a:lnTo>
                    <a:pt x="1537589" y="900938"/>
                  </a:lnTo>
                  <a:lnTo>
                    <a:pt x="1513029" y="846327"/>
                  </a:lnTo>
                  <a:lnTo>
                    <a:pt x="1442085" y="846327"/>
                  </a:lnTo>
                  <a:lnTo>
                    <a:pt x="1442085" y="787146"/>
                  </a:lnTo>
                  <a:lnTo>
                    <a:pt x="1383030" y="787146"/>
                  </a:lnTo>
                  <a:lnTo>
                    <a:pt x="1384435" y="759840"/>
                  </a:lnTo>
                  <a:lnTo>
                    <a:pt x="263906" y="759840"/>
                  </a:lnTo>
                  <a:lnTo>
                    <a:pt x="145542" y="741680"/>
                  </a:lnTo>
                  <a:lnTo>
                    <a:pt x="86487" y="737108"/>
                  </a:lnTo>
                  <a:close/>
                </a:path>
                <a:path w="3657600" h="3142615">
                  <a:moveTo>
                    <a:pt x="3352800" y="2061337"/>
                  </a:moveTo>
                  <a:lnTo>
                    <a:pt x="3307334" y="2070354"/>
                  </a:lnTo>
                  <a:lnTo>
                    <a:pt x="3381360" y="2070354"/>
                  </a:lnTo>
                  <a:lnTo>
                    <a:pt x="3352800" y="2061337"/>
                  </a:lnTo>
                  <a:close/>
                </a:path>
                <a:path w="3657600" h="3142615">
                  <a:moveTo>
                    <a:pt x="3120770" y="1952117"/>
                  </a:moveTo>
                  <a:lnTo>
                    <a:pt x="3088893" y="1993011"/>
                  </a:lnTo>
                  <a:lnTo>
                    <a:pt x="3020694" y="2052193"/>
                  </a:lnTo>
                  <a:lnTo>
                    <a:pt x="3274563" y="2052193"/>
                  </a:lnTo>
                  <a:lnTo>
                    <a:pt x="3266313" y="2047621"/>
                  </a:lnTo>
                  <a:lnTo>
                    <a:pt x="3232138" y="1974850"/>
                  </a:lnTo>
                  <a:lnTo>
                    <a:pt x="3184525" y="1974850"/>
                  </a:lnTo>
                  <a:lnTo>
                    <a:pt x="3120770" y="1952117"/>
                  </a:lnTo>
                  <a:close/>
                </a:path>
                <a:path w="3657600" h="3142615">
                  <a:moveTo>
                    <a:pt x="3229991" y="1970278"/>
                  </a:moveTo>
                  <a:lnTo>
                    <a:pt x="3184525" y="1974850"/>
                  </a:lnTo>
                  <a:lnTo>
                    <a:pt x="3232138" y="1974850"/>
                  </a:lnTo>
                  <a:lnTo>
                    <a:pt x="3229991" y="1970278"/>
                  </a:lnTo>
                  <a:close/>
                </a:path>
                <a:path w="3657600" h="3142615">
                  <a:moveTo>
                    <a:pt x="2779649" y="1906524"/>
                  </a:moveTo>
                  <a:lnTo>
                    <a:pt x="2738628" y="1924812"/>
                  </a:lnTo>
                  <a:lnTo>
                    <a:pt x="2836430" y="1924812"/>
                  </a:lnTo>
                  <a:lnTo>
                    <a:pt x="2834132" y="1920240"/>
                  </a:lnTo>
                  <a:lnTo>
                    <a:pt x="2779649" y="1906524"/>
                  </a:lnTo>
                  <a:close/>
                </a:path>
                <a:path w="3657600" h="3142615">
                  <a:moveTo>
                    <a:pt x="2365629" y="1547114"/>
                  </a:moveTo>
                  <a:lnTo>
                    <a:pt x="2320163" y="1556258"/>
                  </a:lnTo>
                  <a:lnTo>
                    <a:pt x="2260981" y="1560702"/>
                  </a:lnTo>
                  <a:lnTo>
                    <a:pt x="2387378" y="1560702"/>
                  </a:lnTo>
                  <a:lnTo>
                    <a:pt x="2365629" y="1547114"/>
                  </a:lnTo>
                  <a:close/>
                </a:path>
                <a:path w="3657600" h="3142615">
                  <a:moveTo>
                    <a:pt x="2674884" y="1287780"/>
                  </a:moveTo>
                  <a:lnTo>
                    <a:pt x="2474849" y="1287780"/>
                  </a:lnTo>
                  <a:lnTo>
                    <a:pt x="2533904" y="1342389"/>
                  </a:lnTo>
                  <a:lnTo>
                    <a:pt x="2629408" y="1342389"/>
                  </a:lnTo>
                  <a:lnTo>
                    <a:pt x="2670429" y="1292225"/>
                  </a:lnTo>
                  <a:lnTo>
                    <a:pt x="2674884" y="1287780"/>
                  </a:lnTo>
                  <a:close/>
                </a:path>
                <a:path w="3657600" h="3142615">
                  <a:moveTo>
                    <a:pt x="2711418" y="1251331"/>
                  </a:moveTo>
                  <a:lnTo>
                    <a:pt x="2374773" y="1251331"/>
                  </a:lnTo>
                  <a:lnTo>
                    <a:pt x="2438400" y="1301369"/>
                  </a:lnTo>
                  <a:lnTo>
                    <a:pt x="2474849" y="1287780"/>
                  </a:lnTo>
                  <a:lnTo>
                    <a:pt x="2674884" y="1287780"/>
                  </a:lnTo>
                  <a:lnTo>
                    <a:pt x="2711418" y="1251331"/>
                  </a:lnTo>
                  <a:close/>
                </a:path>
                <a:path w="3657600" h="3142615">
                  <a:moveTo>
                    <a:pt x="1705990" y="696213"/>
                  </a:moveTo>
                  <a:lnTo>
                    <a:pt x="1651381" y="709802"/>
                  </a:lnTo>
                  <a:lnTo>
                    <a:pt x="1660525" y="800862"/>
                  </a:lnTo>
                  <a:lnTo>
                    <a:pt x="1596770" y="855472"/>
                  </a:lnTo>
                  <a:lnTo>
                    <a:pt x="1537589" y="900938"/>
                  </a:lnTo>
                  <a:lnTo>
                    <a:pt x="2413214" y="900938"/>
                  </a:lnTo>
                  <a:lnTo>
                    <a:pt x="2474849" y="850900"/>
                  </a:lnTo>
                  <a:lnTo>
                    <a:pt x="2470277" y="819023"/>
                  </a:lnTo>
                  <a:lnTo>
                    <a:pt x="2424811" y="805434"/>
                  </a:lnTo>
                  <a:lnTo>
                    <a:pt x="2357140" y="746251"/>
                  </a:lnTo>
                  <a:lnTo>
                    <a:pt x="1715008" y="746251"/>
                  </a:lnTo>
                  <a:lnTo>
                    <a:pt x="1705990" y="696213"/>
                  </a:lnTo>
                  <a:close/>
                </a:path>
                <a:path w="3657600" h="3142615">
                  <a:moveTo>
                    <a:pt x="1496694" y="810006"/>
                  </a:moveTo>
                  <a:lnTo>
                    <a:pt x="1442085" y="846327"/>
                  </a:lnTo>
                  <a:lnTo>
                    <a:pt x="1513029" y="846327"/>
                  </a:lnTo>
                  <a:lnTo>
                    <a:pt x="1496694" y="810006"/>
                  </a:lnTo>
                  <a:close/>
                </a:path>
                <a:path w="3657600" h="3142615">
                  <a:moveTo>
                    <a:pt x="1442085" y="773557"/>
                  </a:moveTo>
                  <a:lnTo>
                    <a:pt x="1383030" y="787146"/>
                  </a:lnTo>
                  <a:lnTo>
                    <a:pt x="1442085" y="787146"/>
                  </a:lnTo>
                  <a:lnTo>
                    <a:pt x="1442085" y="773557"/>
                  </a:lnTo>
                  <a:close/>
                </a:path>
                <a:path w="3657600" h="3142615">
                  <a:moveTo>
                    <a:pt x="227457" y="491489"/>
                  </a:moveTo>
                  <a:lnTo>
                    <a:pt x="195580" y="536956"/>
                  </a:lnTo>
                  <a:lnTo>
                    <a:pt x="218312" y="582422"/>
                  </a:lnTo>
                  <a:lnTo>
                    <a:pt x="195580" y="632460"/>
                  </a:lnTo>
                  <a:lnTo>
                    <a:pt x="259334" y="659764"/>
                  </a:lnTo>
                  <a:lnTo>
                    <a:pt x="263906" y="759840"/>
                  </a:lnTo>
                  <a:lnTo>
                    <a:pt x="1384435" y="759840"/>
                  </a:lnTo>
                  <a:lnTo>
                    <a:pt x="1387475" y="700786"/>
                  </a:lnTo>
                  <a:lnTo>
                    <a:pt x="1385535" y="687070"/>
                  </a:lnTo>
                  <a:lnTo>
                    <a:pt x="1301114" y="687070"/>
                  </a:lnTo>
                  <a:lnTo>
                    <a:pt x="1219200" y="668909"/>
                  </a:lnTo>
                  <a:lnTo>
                    <a:pt x="1182751" y="605155"/>
                  </a:lnTo>
                  <a:lnTo>
                    <a:pt x="1191894" y="527812"/>
                  </a:lnTo>
                  <a:lnTo>
                    <a:pt x="1149575" y="509650"/>
                  </a:lnTo>
                  <a:lnTo>
                    <a:pt x="282067" y="509650"/>
                  </a:lnTo>
                  <a:lnTo>
                    <a:pt x="227457" y="491489"/>
                  </a:lnTo>
                  <a:close/>
                </a:path>
                <a:path w="3657600" h="3142615">
                  <a:moveTo>
                    <a:pt x="2056257" y="414020"/>
                  </a:moveTo>
                  <a:lnTo>
                    <a:pt x="2015363" y="432308"/>
                  </a:lnTo>
                  <a:lnTo>
                    <a:pt x="2051685" y="505078"/>
                  </a:lnTo>
                  <a:lnTo>
                    <a:pt x="1938019" y="573277"/>
                  </a:lnTo>
                  <a:lnTo>
                    <a:pt x="1883410" y="573277"/>
                  </a:lnTo>
                  <a:lnTo>
                    <a:pt x="1869693" y="618871"/>
                  </a:lnTo>
                  <a:lnTo>
                    <a:pt x="1792351" y="623443"/>
                  </a:lnTo>
                  <a:lnTo>
                    <a:pt x="1828800" y="687070"/>
                  </a:lnTo>
                  <a:lnTo>
                    <a:pt x="1810639" y="700786"/>
                  </a:lnTo>
                  <a:lnTo>
                    <a:pt x="1715008" y="746251"/>
                  </a:lnTo>
                  <a:lnTo>
                    <a:pt x="2357140" y="746251"/>
                  </a:lnTo>
                  <a:lnTo>
                    <a:pt x="2351913" y="741680"/>
                  </a:lnTo>
                  <a:lnTo>
                    <a:pt x="2388362" y="700786"/>
                  </a:lnTo>
                  <a:lnTo>
                    <a:pt x="2447543" y="687070"/>
                  </a:lnTo>
                  <a:lnTo>
                    <a:pt x="2433828" y="623443"/>
                  </a:lnTo>
                  <a:lnTo>
                    <a:pt x="2415666" y="591565"/>
                  </a:lnTo>
                  <a:lnTo>
                    <a:pt x="2456561" y="495935"/>
                  </a:lnTo>
                  <a:lnTo>
                    <a:pt x="2479293" y="482346"/>
                  </a:lnTo>
                  <a:lnTo>
                    <a:pt x="2706751" y="482346"/>
                  </a:lnTo>
                  <a:lnTo>
                    <a:pt x="2747771" y="468630"/>
                  </a:lnTo>
                  <a:lnTo>
                    <a:pt x="2752289" y="436880"/>
                  </a:lnTo>
                  <a:lnTo>
                    <a:pt x="2101723" y="436880"/>
                  </a:lnTo>
                  <a:lnTo>
                    <a:pt x="2056257" y="414020"/>
                  </a:lnTo>
                  <a:close/>
                </a:path>
                <a:path w="3657600" h="3142615">
                  <a:moveTo>
                    <a:pt x="1378458" y="637032"/>
                  </a:moveTo>
                  <a:lnTo>
                    <a:pt x="1301114" y="687070"/>
                  </a:lnTo>
                  <a:lnTo>
                    <a:pt x="1385535" y="687070"/>
                  </a:lnTo>
                  <a:lnTo>
                    <a:pt x="1378458" y="637032"/>
                  </a:lnTo>
                  <a:close/>
                </a:path>
                <a:path w="3657600" h="3142615">
                  <a:moveTo>
                    <a:pt x="482219" y="227457"/>
                  </a:moveTo>
                  <a:lnTo>
                    <a:pt x="486790" y="309372"/>
                  </a:lnTo>
                  <a:lnTo>
                    <a:pt x="550418" y="318515"/>
                  </a:lnTo>
                  <a:lnTo>
                    <a:pt x="523113" y="354964"/>
                  </a:lnTo>
                  <a:lnTo>
                    <a:pt x="468630" y="373125"/>
                  </a:lnTo>
                  <a:lnTo>
                    <a:pt x="432181" y="377698"/>
                  </a:lnTo>
                  <a:lnTo>
                    <a:pt x="427609" y="423163"/>
                  </a:lnTo>
                  <a:lnTo>
                    <a:pt x="345694" y="445897"/>
                  </a:lnTo>
                  <a:lnTo>
                    <a:pt x="341249" y="486918"/>
                  </a:lnTo>
                  <a:lnTo>
                    <a:pt x="282067" y="509650"/>
                  </a:lnTo>
                  <a:lnTo>
                    <a:pt x="1149575" y="509650"/>
                  </a:lnTo>
                  <a:lnTo>
                    <a:pt x="1128267" y="500507"/>
                  </a:lnTo>
                  <a:lnTo>
                    <a:pt x="1137285" y="441325"/>
                  </a:lnTo>
                  <a:lnTo>
                    <a:pt x="1141857" y="373125"/>
                  </a:lnTo>
                  <a:lnTo>
                    <a:pt x="1127629" y="363982"/>
                  </a:lnTo>
                  <a:lnTo>
                    <a:pt x="982599" y="363982"/>
                  </a:lnTo>
                  <a:lnTo>
                    <a:pt x="959865" y="332232"/>
                  </a:lnTo>
                  <a:lnTo>
                    <a:pt x="859789" y="323976"/>
                  </a:lnTo>
                  <a:lnTo>
                    <a:pt x="773430" y="292988"/>
                  </a:lnTo>
                  <a:lnTo>
                    <a:pt x="746125" y="259334"/>
                  </a:lnTo>
                  <a:lnTo>
                    <a:pt x="706120" y="244728"/>
                  </a:lnTo>
                  <a:lnTo>
                    <a:pt x="707655" y="241173"/>
                  </a:lnTo>
                  <a:lnTo>
                    <a:pt x="541401" y="241173"/>
                  </a:lnTo>
                  <a:lnTo>
                    <a:pt x="482219" y="227457"/>
                  </a:lnTo>
                  <a:close/>
                </a:path>
                <a:path w="3657600" h="3142615">
                  <a:moveTo>
                    <a:pt x="2606675" y="482346"/>
                  </a:moveTo>
                  <a:lnTo>
                    <a:pt x="2479293" y="482346"/>
                  </a:lnTo>
                  <a:lnTo>
                    <a:pt x="2543048" y="495935"/>
                  </a:lnTo>
                  <a:lnTo>
                    <a:pt x="2606675" y="482346"/>
                  </a:lnTo>
                  <a:close/>
                </a:path>
                <a:path w="3657600" h="3142615">
                  <a:moveTo>
                    <a:pt x="2242819" y="382270"/>
                  </a:moveTo>
                  <a:lnTo>
                    <a:pt x="2197227" y="418591"/>
                  </a:lnTo>
                  <a:lnTo>
                    <a:pt x="2106294" y="418591"/>
                  </a:lnTo>
                  <a:lnTo>
                    <a:pt x="2101723" y="436880"/>
                  </a:lnTo>
                  <a:lnTo>
                    <a:pt x="2752289" y="436880"/>
                  </a:lnTo>
                  <a:lnTo>
                    <a:pt x="2756174" y="409575"/>
                  </a:lnTo>
                  <a:lnTo>
                    <a:pt x="2297430" y="409575"/>
                  </a:lnTo>
                  <a:lnTo>
                    <a:pt x="2242819" y="382270"/>
                  </a:lnTo>
                  <a:close/>
                </a:path>
                <a:path w="3657600" h="3142615">
                  <a:moveTo>
                    <a:pt x="2374773" y="341249"/>
                  </a:moveTo>
                  <a:lnTo>
                    <a:pt x="2356485" y="377698"/>
                  </a:lnTo>
                  <a:lnTo>
                    <a:pt x="2297430" y="409575"/>
                  </a:lnTo>
                  <a:lnTo>
                    <a:pt x="2756174" y="409575"/>
                  </a:lnTo>
                  <a:lnTo>
                    <a:pt x="2761361" y="373125"/>
                  </a:lnTo>
                  <a:lnTo>
                    <a:pt x="2754598" y="359537"/>
                  </a:lnTo>
                  <a:lnTo>
                    <a:pt x="2401951" y="359537"/>
                  </a:lnTo>
                  <a:lnTo>
                    <a:pt x="2374773" y="341249"/>
                  </a:lnTo>
                  <a:close/>
                </a:path>
                <a:path w="3657600" h="3142615">
                  <a:moveTo>
                    <a:pt x="1019048" y="304926"/>
                  </a:moveTo>
                  <a:lnTo>
                    <a:pt x="982599" y="363982"/>
                  </a:lnTo>
                  <a:lnTo>
                    <a:pt x="1127629" y="363982"/>
                  </a:lnTo>
                  <a:lnTo>
                    <a:pt x="1078230" y="332232"/>
                  </a:lnTo>
                  <a:lnTo>
                    <a:pt x="1019048" y="304926"/>
                  </a:lnTo>
                  <a:close/>
                </a:path>
                <a:path w="3657600" h="3142615">
                  <a:moveTo>
                    <a:pt x="2470277" y="200151"/>
                  </a:moveTo>
                  <a:lnTo>
                    <a:pt x="2438400" y="263906"/>
                  </a:lnTo>
                  <a:lnTo>
                    <a:pt x="2451989" y="300355"/>
                  </a:lnTo>
                  <a:lnTo>
                    <a:pt x="2401951" y="359537"/>
                  </a:lnTo>
                  <a:lnTo>
                    <a:pt x="2754598" y="359537"/>
                  </a:lnTo>
                  <a:lnTo>
                    <a:pt x="2747771" y="345821"/>
                  </a:lnTo>
                  <a:lnTo>
                    <a:pt x="2715894" y="341249"/>
                  </a:lnTo>
                  <a:lnTo>
                    <a:pt x="2679573" y="318515"/>
                  </a:lnTo>
                  <a:lnTo>
                    <a:pt x="2693162" y="282066"/>
                  </a:lnTo>
                  <a:lnTo>
                    <a:pt x="2637817" y="223012"/>
                  </a:lnTo>
                  <a:lnTo>
                    <a:pt x="2547619" y="223012"/>
                  </a:lnTo>
                  <a:lnTo>
                    <a:pt x="2470277" y="200151"/>
                  </a:lnTo>
                  <a:close/>
                </a:path>
                <a:path w="3657600" h="3142615">
                  <a:moveTo>
                    <a:pt x="491363" y="18161"/>
                  </a:moveTo>
                  <a:lnTo>
                    <a:pt x="454913" y="91059"/>
                  </a:lnTo>
                  <a:lnTo>
                    <a:pt x="491363" y="136525"/>
                  </a:lnTo>
                  <a:lnTo>
                    <a:pt x="545973" y="168401"/>
                  </a:lnTo>
                  <a:lnTo>
                    <a:pt x="541401" y="241173"/>
                  </a:lnTo>
                  <a:lnTo>
                    <a:pt x="707655" y="241173"/>
                  </a:lnTo>
                  <a:lnTo>
                    <a:pt x="723391" y="204724"/>
                  </a:lnTo>
                  <a:lnTo>
                    <a:pt x="773430" y="145669"/>
                  </a:lnTo>
                  <a:lnTo>
                    <a:pt x="709676" y="104648"/>
                  </a:lnTo>
                  <a:lnTo>
                    <a:pt x="698309" y="72771"/>
                  </a:lnTo>
                  <a:lnTo>
                    <a:pt x="541401" y="72771"/>
                  </a:lnTo>
                  <a:lnTo>
                    <a:pt x="491363" y="18161"/>
                  </a:lnTo>
                  <a:close/>
                </a:path>
                <a:path w="3657600" h="3142615">
                  <a:moveTo>
                    <a:pt x="2602230" y="191135"/>
                  </a:moveTo>
                  <a:lnTo>
                    <a:pt x="2565781" y="191135"/>
                  </a:lnTo>
                  <a:lnTo>
                    <a:pt x="2547619" y="223012"/>
                  </a:lnTo>
                  <a:lnTo>
                    <a:pt x="2637817" y="223012"/>
                  </a:lnTo>
                  <a:lnTo>
                    <a:pt x="2624963" y="209296"/>
                  </a:lnTo>
                  <a:lnTo>
                    <a:pt x="2602230" y="191135"/>
                  </a:lnTo>
                  <a:close/>
                </a:path>
                <a:path w="3657600" h="3142615">
                  <a:moveTo>
                    <a:pt x="605027" y="0"/>
                  </a:moveTo>
                  <a:lnTo>
                    <a:pt x="536829" y="18161"/>
                  </a:lnTo>
                  <a:lnTo>
                    <a:pt x="541401" y="72771"/>
                  </a:lnTo>
                  <a:lnTo>
                    <a:pt x="698309" y="72771"/>
                  </a:lnTo>
                  <a:lnTo>
                    <a:pt x="686943" y="40894"/>
                  </a:lnTo>
                  <a:lnTo>
                    <a:pt x="682371" y="4572"/>
                  </a:lnTo>
                  <a:lnTo>
                    <a:pt x="605027" y="0"/>
                  </a:lnTo>
                  <a:close/>
                </a:path>
              </a:pathLst>
            </a:custGeom>
            <a:solidFill>
              <a:srgbClr val="00AFE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5787389" y="2017013"/>
              <a:ext cx="3657600" cy="3142615"/>
            </a:xfrm>
            <a:custGeom>
              <a:avLst/>
              <a:gdLst/>
              <a:ahLst/>
              <a:cxnLst/>
              <a:rect l="l" t="t" r="r" b="b"/>
              <a:pathLst>
                <a:path w="3657600" h="3142615">
                  <a:moveTo>
                    <a:pt x="35433" y="846327"/>
                  </a:moveTo>
                  <a:lnTo>
                    <a:pt x="144652" y="903605"/>
                  </a:lnTo>
                  <a:lnTo>
                    <a:pt x="259334" y="976502"/>
                  </a:lnTo>
                  <a:lnTo>
                    <a:pt x="337565" y="1065657"/>
                  </a:lnTo>
                  <a:lnTo>
                    <a:pt x="406654" y="1203960"/>
                  </a:lnTo>
                  <a:lnTo>
                    <a:pt x="418592" y="1301369"/>
                  </a:lnTo>
                  <a:lnTo>
                    <a:pt x="482219" y="1397000"/>
                  </a:lnTo>
                  <a:lnTo>
                    <a:pt x="536829" y="1515237"/>
                  </a:lnTo>
                  <a:lnTo>
                    <a:pt x="655065" y="1519809"/>
                  </a:lnTo>
                  <a:lnTo>
                    <a:pt x="723391" y="1560702"/>
                  </a:lnTo>
                  <a:lnTo>
                    <a:pt x="764286" y="1592580"/>
                  </a:lnTo>
                  <a:lnTo>
                    <a:pt x="832485" y="1610868"/>
                  </a:lnTo>
                  <a:lnTo>
                    <a:pt x="837057" y="1651762"/>
                  </a:lnTo>
                  <a:lnTo>
                    <a:pt x="923543" y="1715516"/>
                  </a:lnTo>
                  <a:lnTo>
                    <a:pt x="996314" y="1747266"/>
                  </a:lnTo>
                  <a:lnTo>
                    <a:pt x="1046353" y="1883791"/>
                  </a:lnTo>
                  <a:lnTo>
                    <a:pt x="1082675" y="1961134"/>
                  </a:lnTo>
                  <a:lnTo>
                    <a:pt x="1096390" y="2047621"/>
                  </a:lnTo>
                  <a:lnTo>
                    <a:pt x="1100963" y="2084070"/>
                  </a:lnTo>
                  <a:lnTo>
                    <a:pt x="1228343" y="2138680"/>
                  </a:lnTo>
                  <a:lnTo>
                    <a:pt x="1291970" y="2188718"/>
                  </a:lnTo>
                  <a:lnTo>
                    <a:pt x="1364741" y="2266061"/>
                  </a:lnTo>
                  <a:lnTo>
                    <a:pt x="1451229" y="2352548"/>
                  </a:lnTo>
                  <a:lnTo>
                    <a:pt x="1528571" y="2452624"/>
                  </a:lnTo>
                  <a:lnTo>
                    <a:pt x="1605914" y="2557272"/>
                  </a:lnTo>
                  <a:lnTo>
                    <a:pt x="1651381" y="2634615"/>
                  </a:lnTo>
                  <a:lnTo>
                    <a:pt x="1687830" y="2661920"/>
                  </a:lnTo>
                  <a:lnTo>
                    <a:pt x="1733295" y="2621026"/>
                  </a:lnTo>
                  <a:lnTo>
                    <a:pt x="1796923" y="2652776"/>
                  </a:lnTo>
                  <a:lnTo>
                    <a:pt x="1846961" y="2707386"/>
                  </a:lnTo>
                  <a:lnTo>
                    <a:pt x="1919732" y="2711958"/>
                  </a:lnTo>
                  <a:lnTo>
                    <a:pt x="2038095" y="2734691"/>
                  </a:lnTo>
                  <a:lnTo>
                    <a:pt x="2110866" y="2798445"/>
                  </a:lnTo>
                  <a:lnTo>
                    <a:pt x="2197227" y="2893949"/>
                  </a:lnTo>
                  <a:lnTo>
                    <a:pt x="2224532" y="2966847"/>
                  </a:lnTo>
                  <a:lnTo>
                    <a:pt x="2247391" y="3012313"/>
                  </a:lnTo>
                  <a:lnTo>
                    <a:pt x="2259203" y="3081528"/>
                  </a:lnTo>
                  <a:lnTo>
                    <a:pt x="2331085" y="3108833"/>
                  </a:lnTo>
                  <a:lnTo>
                    <a:pt x="2359279" y="3056890"/>
                  </a:lnTo>
                  <a:lnTo>
                    <a:pt x="2437511" y="3011424"/>
                  </a:lnTo>
                  <a:lnTo>
                    <a:pt x="2506599" y="2991231"/>
                  </a:lnTo>
                  <a:lnTo>
                    <a:pt x="2565781" y="2983865"/>
                  </a:lnTo>
                  <a:lnTo>
                    <a:pt x="2650109" y="2955925"/>
                  </a:lnTo>
                  <a:lnTo>
                    <a:pt x="2739898" y="2983230"/>
                  </a:lnTo>
                  <a:lnTo>
                    <a:pt x="2835402" y="3038348"/>
                  </a:lnTo>
                  <a:lnTo>
                    <a:pt x="2970657" y="3112389"/>
                  </a:lnTo>
                  <a:lnTo>
                    <a:pt x="3037078" y="3142488"/>
                  </a:lnTo>
                  <a:lnTo>
                    <a:pt x="3034411" y="3066923"/>
                  </a:lnTo>
                  <a:lnTo>
                    <a:pt x="3070733" y="3036951"/>
                  </a:lnTo>
                  <a:lnTo>
                    <a:pt x="3134487" y="3036062"/>
                  </a:lnTo>
                  <a:lnTo>
                    <a:pt x="3193541" y="3042412"/>
                  </a:lnTo>
                  <a:lnTo>
                    <a:pt x="3278124" y="3076956"/>
                  </a:lnTo>
                  <a:lnTo>
                    <a:pt x="3311906" y="3021457"/>
                  </a:lnTo>
                  <a:lnTo>
                    <a:pt x="3375533" y="3003169"/>
                  </a:lnTo>
                  <a:lnTo>
                    <a:pt x="3384677" y="2944114"/>
                  </a:lnTo>
                  <a:lnTo>
                    <a:pt x="3466591" y="2930398"/>
                  </a:lnTo>
                  <a:lnTo>
                    <a:pt x="3480181" y="2880360"/>
                  </a:lnTo>
                  <a:lnTo>
                    <a:pt x="3439287" y="2853055"/>
                  </a:lnTo>
                  <a:lnTo>
                    <a:pt x="3452876" y="2766568"/>
                  </a:lnTo>
                  <a:lnTo>
                    <a:pt x="3452876" y="2725674"/>
                  </a:lnTo>
                  <a:lnTo>
                    <a:pt x="3416427" y="2698369"/>
                  </a:lnTo>
                  <a:lnTo>
                    <a:pt x="3502914" y="2675636"/>
                  </a:lnTo>
                  <a:lnTo>
                    <a:pt x="3562095" y="2602738"/>
                  </a:lnTo>
                  <a:lnTo>
                    <a:pt x="3612134" y="2570988"/>
                  </a:lnTo>
                  <a:lnTo>
                    <a:pt x="3598417" y="2525395"/>
                  </a:lnTo>
                  <a:lnTo>
                    <a:pt x="3648456" y="2511806"/>
                  </a:lnTo>
                  <a:lnTo>
                    <a:pt x="3657600" y="2402586"/>
                  </a:lnTo>
                  <a:lnTo>
                    <a:pt x="3612134" y="2393442"/>
                  </a:lnTo>
                  <a:lnTo>
                    <a:pt x="3634866" y="2347976"/>
                  </a:lnTo>
                  <a:lnTo>
                    <a:pt x="3593973" y="2202307"/>
                  </a:lnTo>
                  <a:lnTo>
                    <a:pt x="3525646" y="2165985"/>
                  </a:lnTo>
                  <a:lnTo>
                    <a:pt x="3480181" y="2102231"/>
                  </a:lnTo>
                  <a:lnTo>
                    <a:pt x="3439287" y="2088642"/>
                  </a:lnTo>
                  <a:lnTo>
                    <a:pt x="3352800" y="2061337"/>
                  </a:lnTo>
                  <a:lnTo>
                    <a:pt x="3307334" y="2070354"/>
                  </a:lnTo>
                  <a:lnTo>
                    <a:pt x="3266313" y="2047621"/>
                  </a:lnTo>
                  <a:lnTo>
                    <a:pt x="3229991" y="1970278"/>
                  </a:lnTo>
                  <a:lnTo>
                    <a:pt x="3184525" y="1974850"/>
                  </a:lnTo>
                  <a:lnTo>
                    <a:pt x="3120770" y="1952117"/>
                  </a:lnTo>
                  <a:lnTo>
                    <a:pt x="3088893" y="1993011"/>
                  </a:lnTo>
                  <a:lnTo>
                    <a:pt x="3020694" y="2052193"/>
                  </a:lnTo>
                  <a:lnTo>
                    <a:pt x="2934208" y="2020316"/>
                  </a:lnTo>
                  <a:lnTo>
                    <a:pt x="2920618" y="1970278"/>
                  </a:lnTo>
                  <a:lnTo>
                    <a:pt x="2856991" y="1965706"/>
                  </a:lnTo>
                  <a:lnTo>
                    <a:pt x="2834132" y="1920240"/>
                  </a:lnTo>
                  <a:lnTo>
                    <a:pt x="2779649" y="1906524"/>
                  </a:lnTo>
                  <a:lnTo>
                    <a:pt x="2738628" y="1924812"/>
                  </a:lnTo>
                  <a:lnTo>
                    <a:pt x="2720466" y="1874774"/>
                  </a:lnTo>
                  <a:lnTo>
                    <a:pt x="2711323" y="1829181"/>
                  </a:lnTo>
                  <a:lnTo>
                    <a:pt x="2752343" y="1765554"/>
                  </a:lnTo>
                  <a:lnTo>
                    <a:pt x="2711323" y="1738249"/>
                  </a:lnTo>
                  <a:lnTo>
                    <a:pt x="2633980" y="1669923"/>
                  </a:lnTo>
                  <a:lnTo>
                    <a:pt x="2538476" y="1638173"/>
                  </a:lnTo>
                  <a:lnTo>
                    <a:pt x="2438400" y="1592580"/>
                  </a:lnTo>
                  <a:lnTo>
                    <a:pt x="2365629" y="1547114"/>
                  </a:lnTo>
                  <a:lnTo>
                    <a:pt x="2320163" y="1556258"/>
                  </a:lnTo>
                  <a:lnTo>
                    <a:pt x="2260981" y="1560702"/>
                  </a:lnTo>
                  <a:lnTo>
                    <a:pt x="2224532" y="1483360"/>
                  </a:lnTo>
                  <a:lnTo>
                    <a:pt x="2242819" y="1374139"/>
                  </a:lnTo>
                  <a:lnTo>
                    <a:pt x="2301875" y="1355978"/>
                  </a:lnTo>
                  <a:lnTo>
                    <a:pt x="2342895" y="1292225"/>
                  </a:lnTo>
                  <a:lnTo>
                    <a:pt x="2320163" y="1251331"/>
                  </a:lnTo>
                  <a:lnTo>
                    <a:pt x="2374773" y="1251331"/>
                  </a:lnTo>
                  <a:lnTo>
                    <a:pt x="2438400" y="1301369"/>
                  </a:lnTo>
                  <a:lnTo>
                    <a:pt x="2474849" y="1287780"/>
                  </a:lnTo>
                  <a:lnTo>
                    <a:pt x="2533904" y="1342389"/>
                  </a:lnTo>
                  <a:lnTo>
                    <a:pt x="2629408" y="1342389"/>
                  </a:lnTo>
                  <a:lnTo>
                    <a:pt x="2670429" y="1292225"/>
                  </a:lnTo>
                  <a:lnTo>
                    <a:pt x="2725039" y="1237741"/>
                  </a:lnTo>
                  <a:lnTo>
                    <a:pt x="2688590" y="1224026"/>
                  </a:lnTo>
                  <a:lnTo>
                    <a:pt x="2679573" y="1160272"/>
                  </a:lnTo>
                  <a:lnTo>
                    <a:pt x="2593086" y="1137539"/>
                  </a:lnTo>
                  <a:lnTo>
                    <a:pt x="2588514" y="1092073"/>
                  </a:lnTo>
                  <a:lnTo>
                    <a:pt x="2533904" y="1087501"/>
                  </a:lnTo>
                  <a:lnTo>
                    <a:pt x="2524887" y="982852"/>
                  </a:lnTo>
                  <a:lnTo>
                    <a:pt x="2447543" y="932814"/>
                  </a:lnTo>
                  <a:lnTo>
                    <a:pt x="2401951" y="910082"/>
                  </a:lnTo>
                  <a:lnTo>
                    <a:pt x="2474849" y="850900"/>
                  </a:lnTo>
                  <a:lnTo>
                    <a:pt x="2470277" y="819023"/>
                  </a:lnTo>
                  <a:lnTo>
                    <a:pt x="2424811" y="805434"/>
                  </a:lnTo>
                  <a:lnTo>
                    <a:pt x="2351913" y="741680"/>
                  </a:lnTo>
                  <a:lnTo>
                    <a:pt x="2388362" y="700786"/>
                  </a:lnTo>
                  <a:lnTo>
                    <a:pt x="2447543" y="687070"/>
                  </a:lnTo>
                  <a:lnTo>
                    <a:pt x="2433828" y="623443"/>
                  </a:lnTo>
                  <a:lnTo>
                    <a:pt x="2415666" y="591565"/>
                  </a:lnTo>
                  <a:lnTo>
                    <a:pt x="2456561" y="495935"/>
                  </a:lnTo>
                  <a:lnTo>
                    <a:pt x="2479293" y="482346"/>
                  </a:lnTo>
                  <a:lnTo>
                    <a:pt x="2543048" y="495935"/>
                  </a:lnTo>
                  <a:lnTo>
                    <a:pt x="2606675" y="482346"/>
                  </a:lnTo>
                  <a:lnTo>
                    <a:pt x="2706751" y="482346"/>
                  </a:lnTo>
                  <a:lnTo>
                    <a:pt x="2747771" y="468630"/>
                  </a:lnTo>
                  <a:lnTo>
                    <a:pt x="2761361" y="373125"/>
                  </a:lnTo>
                  <a:lnTo>
                    <a:pt x="2747771" y="345821"/>
                  </a:lnTo>
                  <a:lnTo>
                    <a:pt x="2715894" y="341249"/>
                  </a:lnTo>
                  <a:lnTo>
                    <a:pt x="2679573" y="318515"/>
                  </a:lnTo>
                  <a:lnTo>
                    <a:pt x="2693162" y="282066"/>
                  </a:lnTo>
                  <a:lnTo>
                    <a:pt x="2624963" y="209296"/>
                  </a:lnTo>
                  <a:lnTo>
                    <a:pt x="2602230" y="191135"/>
                  </a:lnTo>
                  <a:lnTo>
                    <a:pt x="2565781" y="191135"/>
                  </a:lnTo>
                  <a:lnTo>
                    <a:pt x="2547619" y="223012"/>
                  </a:lnTo>
                  <a:lnTo>
                    <a:pt x="2470277" y="200151"/>
                  </a:lnTo>
                  <a:lnTo>
                    <a:pt x="2438400" y="263906"/>
                  </a:lnTo>
                  <a:lnTo>
                    <a:pt x="2451989" y="300355"/>
                  </a:lnTo>
                  <a:lnTo>
                    <a:pt x="2401951" y="359537"/>
                  </a:lnTo>
                  <a:lnTo>
                    <a:pt x="2374773" y="341249"/>
                  </a:lnTo>
                  <a:lnTo>
                    <a:pt x="2356485" y="377698"/>
                  </a:lnTo>
                  <a:lnTo>
                    <a:pt x="2297430" y="409575"/>
                  </a:lnTo>
                  <a:lnTo>
                    <a:pt x="2242819" y="382270"/>
                  </a:lnTo>
                  <a:lnTo>
                    <a:pt x="2197227" y="418591"/>
                  </a:lnTo>
                  <a:lnTo>
                    <a:pt x="2106294" y="418591"/>
                  </a:lnTo>
                  <a:lnTo>
                    <a:pt x="2101723" y="436880"/>
                  </a:lnTo>
                  <a:lnTo>
                    <a:pt x="2056257" y="414020"/>
                  </a:lnTo>
                  <a:lnTo>
                    <a:pt x="2015363" y="432308"/>
                  </a:lnTo>
                  <a:lnTo>
                    <a:pt x="2051685" y="505078"/>
                  </a:lnTo>
                  <a:lnTo>
                    <a:pt x="1938019" y="573277"/>
                  </a:lnTo>
                  <a:lnTo>
                    <a:pt x="1883410" y="573277"/>
                  </a:lnTo>
                  <a:lnTo>
                    <a:pt x="1869693" y="618871"/>
                  </a:lnTo>
                  <a:lnTo>
                    <a:pt x="1792351" y="623443"/>
                  </a:lnTo>
                  <a:lnTo>
                    <a:pt x="1828800" y="687070"/>
                  </a:lnTo>
                  <a:lnTo>
                    <a:pt x="1810639" y="700786"/>
                  </a:lnTo>
                  <a:lnTo>
                    <a:pt x="1715008" y="746251"/>
                  </a:lnTo>
                  <a:lnTo>
                    <a:pt x="1705990" y="696213"/>
                  </a:lnTo>
                  <a:lnTo>
                    <a:pt x="1651381" y="709802"/>
                  </a:lnTo>
                  <a:lnTo>
                    <a:pt x="1660525" y="800862"/>
                  </a:lnTo>
                  <a:lnTo>
                    <a:pt x="1596770" y="855472"/>
                  </a:lnTo>
                  <a:lnTo>
                    <a:pt x="1537589" y="900938"/>
                  </a:lnTo>
                  <a:lnTo>
                    <a:pt x="1496694" y="810006"/>
                  </a:lnTo>
                  <a:lnTo>
                    <a:pt x="1442085" y="846327"/>
                  </a:lnTo>
                  <a:lnTo>
                    <a:pt x="1442085" y="773557"/>
                  </a:lnTo>
                  <a:lnTo>
                    <a:pt x="1383030" y="787146"/>
                  </a:lnTo>
                  <a:lnTo>
                    <a:pt x="1387475" y="700786"/>
                  </a:lnTo>
                  <a:lnTo>
                    <a:pt x="1378458" y="637032"/>
                  </a:lnTo>
                  <a:lnTo>
                    <a:pt x="1301114" y="687070"/>
                  </a:lnTo>
                  <a:lnTo>
                    <a:pt x="1219200" y="668909"/>
                  </a:lnTo>
                  <a:lnTo>
                    <a:pt x="1182751" y="605155"/>
                  </a:lnTo>
                  <a:lnTo>
                    <a:pt x="1191894" y="527812"/>
                  </a:lnTo>
                  <a:lnTo>
                    <a:pt x="1128267" y="500507"/>
                  </a:lnTo>
                  <a:lnTo>
                    <a:pt x="1137285" y="441325"/>
                  </a:lnTo>
                  <a:lnTo>
                    <a:pt x="1141857" y="373125"/>
                  </a:lnTo>
                  <a:lnTo>
                    <a:pt x="1078230" y="332232"/>
                  </a:lnTo>
                  <a:lnTo>
                    <a:pt x="1019048" y="304926"/>
                  </a:lnTo>
                  <a:lnTo>
                    <a:pt x="982599" y="363982"/>
                  </a:lnTo>
                  <a:lnTo>
                    <a:pt x="959865" y="332232"/>
                  </a:lnTo>
                  <a:lnTo>
                    <a:pt x="859789" y="323976"/>
                  </a:lnTo>
                  <a:lnTo>
                    <a:pt x="773430" y="292988"/>
                  </a:lnTo>
                  <a:lnTo>
                    <a:pt x="746125" y="259334"/>
                  </a:lnTo>
                  <a:lnTo>
                    <a:pt x="706120" y="244728"/>
                  </a:lnTo>
                  <a:lnTo>
                    <a:pt x="723391" y="204724"/>
                  </a:lnTo>
                  <a:lnTo>
                    <a:pt x="773430" y="145669"/>
                  </a:lnTo>
                  <a:lnTo>
                    <a:pt x="709676" y="104648"/>
                  </a:lnTo>
                  <a:lnTo>
                    <a:pt x="686943" y="40894"/>
                  </a:lnTo>
                  <a:lnTo>
                    <a:pt x="682371" y="4572"/>
                  </a:lnTo>
                  <a:lnTo>
                    <a:pt x="605027" y="0"/>
                  </a:lnTo>
                  <a:lnTo>
                    <a:pt x="536829" y="18161"/>
                  </a:lnTo>
                  <a:lnTo>
                    <a:pt x="541401" y="72771"/>
                  </a:lnTo>
                  <a:lnTo>
                    <a:pt x="491363" y="18161"/>
                  </a:lnTo>
                  <a:lnTo>
                    <a:pt x="454913" y="91059"/>
                  </a:lnTo>
                  <a:lnTo>
                    <a:pt x="491363" y="136525"/>
                  </a:lnTo>
                  <a:lnTo>
                    <a:pt x="545973" y="168401"/>
                  </a:lnTo>
                  <a:lnTo>
                    <a:pt x="541401" y="241173"/>
                  </a:lnTo>
                  <a:lnTo>
                    <a:pt x="482219" y="227457"/>
                  </a:lnTo>
                  <a:lnTo>
                    <a:pt x="486790" y="309372"/>
                  </a:lnTo>
                  <a:lnTo>
                    <a:pt x="550418" y="318515"/>
                  </a:lnTo>
                  <a:lnTo>
                    <a:pt x="523113" y="354964"/>
                  </a:lnTo>
                  <a:lnTo>
                    <a:pt x="468630" y="373125"/>
                  </a:lnTo>
                  <a:lnTo>
                    <a:pt x="432181" y="377698"/>
                  </a:lnTo>
                  <a:lnTo>
                    <a:pt x="427609" y="423163"/>
                  </a:lnTo>
                  <a:lnTo>
                    <a:pt x="345694" y="445897"/>
                  </a:lnTo>
                  <a:lnTo>
                    <a:pt x="341249" y="486918"/>
                  </a:lnTo>
                  <a:lnTo>
                    <a:pt x="282067" y="509650"/>
                  </a:lnTo>
                  <a:lnTo>
                    <a:pt x="227457" y="491489"/>
                  </a:lnTo>
                  <a:lnTo>
                    <a:pt x="195580" y="536956"/>
                  </a:lnTo>
                  <a:lnTo>
                    <a:pt x="218312" y="582422"/>
                  </a:lnTo>
                  <a:lnTo>
                    <a:pt x="195580" y="632460"/>
                  </a:lnTo>
                  <a:lnTo>
                    <a:pt x="259334" y="659764"/>
                  </a:lnTo>
                  <a:lnTo>
                    <a:pt x="263906" y="759840"/>
                  </a:lnTo>
                  <a:lnTo>
                    <a:pt x="145542" y="741680"/>
                  </a:lnTo>
                  <a:lnTo>
                    <a:pt x="86487" y="737108"/>
                  </a:lnTo>
                  <a:lnTo>
                    <a:pt x="68199" y="782701"/>
                  </a:lnTo>
                  <a:lnTo>
                    <a:pt x="0" y="810006"/>
                  </a:lnTo>
                  <a:lnTo>
                    <a:pt x="35433" y="846327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322318" y="928878"/>
              <a:ext cx="4137660" cy="5078095"/>
            </a:xfrm>
            <a:custGeom>
              <a:avLst/>
              <a:gdLst/>
              <a:ahLst/>
              <a:cxnLst/>
              <a:rect l="l" t="t" r="r" b="b"/>
              <a:pathLst>
                <a:path w="4137659" h="5078095">
                  <a:moveTo>
                    <a:pt x="2155" y="0"/>
                  </a:moveTo>
                  <a:lnTo>
                    <a:pt x="0" y="8959"/>
                  </a:lnTo>
                  <a:lnTo>
                    <a:pt x="2155" y="31765"/>
                  </a:lnTo>
                  <a:lnTo>
                    <a:pt x="6977" y="62311"/>
                  </a:lnTo>
                  <a:lnTo>
                    <a:pt x="12823" y="94487"/>
                  </a:lnTo>
                  <a:lnTo>
                    <a:pt x="19506" y="126529"/>
                  </a:lnTo>
                  <a:lnTo>
                    <a:pt x="27809" y="161750"/>
                  </a:lnTo>
                  <a:lnTo>
                    <a:pt x="37540" y="201662"/>
                  </a:lnTo>
                  <a:lnTo>
                    <a:pt x="48510" y="247776"/>
                  </a:lnTo>
                  <a:lnTo>
                    <a:pt x="57785" y="290282"/>
                  </a:lnTo>
                  <a:lnTo>
                    <a:pt x="67602" y="337335"/>
                  </a:lnTo>
                  <a:lnTo>
                    <a:pt x="78383" y="387570"/>
                  </a:lnTo>
                  <a:lnTo>
                    <a:pt x="90548" y="439622"/>
                  </a:lnTo>
                  <a:lnTo>
                    <a:pt x="104517" y="492125"/>
                  </a:lnTo>
                  <a:lnTo>
                    <a:pt x="117961" y="535947"/>
                  </a:lnTo>
                  <a:lnTo>
                    <a:pt x="132950" y="580531"/>
                  </a:lnTo>
                  <a:lnTo>
                    <a:pt x="148998" y="626046"/>
                  </a:lnTo>
                  <a:lnTo>
                    <a:pt x="165618" y="672662"/>
                  </a:lnTo>
                  <a:lnTo>
                    <a:pt x="182322" y="720548"/>
                  </a:lnTo>
                  <a:lnTo>
                    <a:pt x="198624" y="769874"/>
                  </a:lnTo>
                  <a:lnTo>
                    <a:pt x="211691" y="814250"/>
                  </a:lnTo>
                  <a:lnTo>
                    <a:pt x="223917" y="860843"/>
                  </a:lnTo>
                  <a:lnTo>
                    <a:pt x="235983" y="908683"/>
                  </a:lnTo>
                  <a:lnTo>
                    <a:pt x="248570" y="956798"/>
                  </a:lnTo>
                  <a:lnTo>
                    <a:pt x="262362" y="1004218"/>
                  </a:lnTo>
                  <a:lnTo>
                    <a:pt x="278040" y="1049972"/>
                  </a:lnTo>
                  <a:lnTo>
                    <a:pt x="296287" y="1093089"/>
                  </a:lnTo>
                  <a:lnTo>
                    <a:pt x="322690" y="1138914"/>
                  </a:lnTo>
                  <a:lnTo>
                    <a:pt x="354095" y="1181010"/>
                  </a:lnTo>
                  <a:lnTo>
                    <a:pt x="387758" y="1221279"/>
                  </a:lnTo>
                  <a:lnTo>
                    <a:pt x="420935" y="1261622"/>
                  </a:lnTo>
                  <a:lnTo>
                    <a:pt x="450880" y="1303941"/>
                  </a:lnTo>
                  <a:lnTo>
                    <a:pt x="474849" y="1350137"/>
                  </a:lnTo>
                  <a:lnTo>
                    <a:pt x="487987" y="1394368"/>
                  </a:lnTo>
                  <a:lnTo>
                    <a:pt x="494848" y="1442253"/>
                  </a:lnTo>
                  <a:lnTo>
                    <a:pt x="498358" y="1492138"/>
                  </a:lnTo>
                  <a:lnTo>
                    <a:pt x="501447" y="1542375"/>
                  </a:lnTo>
                  <a:lnTo>
                    <a:pt x="507041" y="1591312"/>
                  </a:lnTo>
                  <a:lnTo>
                    <a:pt x="518069" y="1637299"/>
                  </a:lnTo>
                  <a:lnTo>
                    <a:pt x="537460" y="1678686"/>
                  </a:lnTo>
                  <a:lnTo>
                    <a:pt x="568598" y="1715544"/>
                  </a:lnTo>
                  <a:lnTo>
                    <a:pt x="609941" y="1749367"/>
                  </a:lnTo>
                  <a:lnTo>
                    <a:pt x="657181" y="1780636"/>
                  </a:lnTo>
                  <a:lnTo>
                    <a:pt x="706015" y="1809829"/>
                  </a:lnTo>
                  <a:lnTo>
                    <a:pt x="752136" y="1837428"/>
                  </a:lnTo>
                  <a:lnTo>
                    <a:pt x="791239" y="1863911"/>
                  </a:lnTo>
                  <a:lnTo>
                    <a:pt x="819019" y="1889760"/>
                  </a:lnTo>
                  <a:lnTo>
                    <a:pt x="834236" y="1920648"/>
                  </a:lnTo>
                  <a:lnTo>
                    <a:pt x="830239" y="1945117"/>
                  </a:lnTo>
                  <a:lnTo>
                    <a:pt x="819421" y="1969001"/>
                  </a:lnTo>
                  <a:lnTo>
                    <a:pt x="814174" y="1998134"/>
                  </a:lnTo>
                  <a:lnTo>
                    <a:pt x="826893" y="2038350"/>
                  </a:lnTo>
                  <a:lnTo>
                    <a:pt x="874125" y="2099766"/>
                  </a:lnTo>
                  <a:lnTo>
                    <a:pt x="907646" y="2135467"/>
                  </a:lnTo>
                  <a:lnTo>
                    <a:pt x="944165" y="2173382"/>
                  </a:lnTo>
                  <a:lnTo>
                    <a:pt x="980977" y="2212675"/>
                  </a:lnTo>
                  <a:lnTo>
                    <a:pt x="1015379" y="2252509"/>
                  </a:lnTo>
                  <a:lnTo>
                    <a:pt x="1044667" y="2292049"/>
                  </a:lnTo>
                  <a:lnTo>
                    <a:pt x="1066136" y="2330457"/>
                  </a:lnTo>
                  <a:lnTo>
                    <a:pt x="1077083" y="2366899"/>
                  </a:lnTo>
                  <a:lnTo>
                    <a:pt x="1074413" y="2407254"/>
                  </a:lnTo>
                  <a:lnTo>
                    <a:pt x="1058390" y="2448619"/>
                  </a:lnTo>
                  <a:lnTo>
                    <a:pt x="1033140" y="2490168"/>
                  </a:lnTo>
                  <a:lnTo>
                    <a:pt x="1002788" y="2531078"/>
                  </a:lnTo>
                  <a:lnTo>
                    <a:pt x="971459" y="2570523"/>
                  </a:lnTo>
                  <a:lnTo>
                    <a:pt x="943280" y="2607679"/>
                  </a:lnTo>
                  <a:lnTo>
                    <a:pt x="922376" y="2641721"/>
                  </a:lnTo>
                  <a:lnTo>
                    <a:pt x="912872" y="2671826"/>
                  </a:lnTo>
                  <a:lnTo>
                    <a:pt x="921517" y="2709992"/>
                  </a:lnTo>
                  <a:lnTo>
                    <a:pt x="948474" y="2738465"/>
                  </a:lnTo>
                  <a:lnTo>
                    <a:pt x="983619" y="2761940"/>
                  </a:lnTo>
                  <a:lnTo>
                    <a:pt x="1016825" y="2785110"/>
                  </a:lnTo>
                  <a:lnTo>
                    <a:pt x="1037967" y="2812669"/>
                  </a:lnTo>
                  <a:lnTo>
                    <a:pt x="1037537" y="2835650"/>
                  </a:lnTo>
                  <a:lnTo>
                    <a:pt x="1024456" y="2859736"/>
                  </a:lnTo>
                  <a:lnTo>
                    <a:pt x="1006179" y="2884584"/>
                  </a:lnTo>
                  <a:lnTo>
                    <a:pt x="990161" y="2909852"/>
                  </a:lnTo>
                  <a:lnTo>
                    <a:pt x="994726" y="2960279"/>
                  </a:lnTo>
                  <a:lnTo>
                    <a:pt x="1030220" y="2984754"/>
                  </a:lnTo>
                  <a:lnTo>
                    <a:pt x="1091586" y="3005944"/>
                  </a:lnTo>
                  <a:lnTo>
                    <a:pt x="1131730" y="3015828"/>
                  </a:lnTo>
                  <a:lnTo>
                    <a:pt x="1176939" y="3025414"/>
                  </a:lnTo>
                  <a:lnTo>
                    <a:pt x="1226279" y="3034834"/>
                  </a:lnTo>
                  <a:lnTo>
                    <a:pt x="1278821" y="3044220"/>
                  </a:lnTo>
                  <a:lnTo>
                    <a:pt x="1333630" y="3053704"/>
                  </a:lnTo>
                  <a:lnTo>
                    <a:pt x="1389776" y="3063419"/>
                  </a:lnTo>
                  <a:lnTo>
                    <a:pt x="1446326" y="3073496"/>
                  </a:lnTo>
                  <a:lnTo>
                    <a:pt x="1502349" y="3084068"/>
                  </a:lnTo>
                  <a:lnTo>
                    <a:pt x="1556912" y="3095266"/>
                  </a:lnTo>
                  <a:lnTo>
                    <a:pt x="1609083" y="3107222"/>
                  </a:lnTo>
                  <a:lnTo>
                    <a:pt x="1657931" y="3120069"/>
                  </a:lnTo>
                  <a:lnTo>
                    <a:pt x="1702523" y="3133940"/>
                  </a:lnTo>
                  <a:lnTo>
                    <a:pt x="1741928" y="3148965"/>
                  </a:lnTo>
                  <a:lnTo>
                    <a:pt x="1793379" y="3174545"/>
                  </a:lnTo>
                  <a:lnTo>
                    <a:pt x="1838969" y="3203720"/>
                  </a:lnTo>
                  <a:lnTo>
                    <a:pt x="1879801" y="3235551"/>
                  </a:lnTo>
                  <a:lnTo>
                    <a:pt x="1916978" y="3269100"/>
                  </a:lnTo>
                  <a:lnTo>
                    <a:pt x="1951605" y="3303428"/>
                  </a:lnTo>
                  <a:lnTo>
                    <a:pt x="1984783" y="3337596"/>
                  </a:lnTo>
                  <a:lnTo>
                    <a:pt x="2017617" y="3370665"/>
                  </a:lnTo>
                  <a:lnTo>
                    <a:pt x="2051210" y="3401697"/>
                  </a:lnTo>
                  <a:lnTo>
                    <a:pt x="2086665" y="3429752"/>
                  </a:lnTo>
                  <a:lnTo>
                    <a:pt x="2125087" y="3453892"/>
                  </a:lnTo>
                  <a:lnTo>
                    <a:pt x="2170249" y="3475841"/>
                  </a:lnTo>
                  <a:lnTo>
                    <a:pt x="2216156" y="3493669"/>
                  </a:lnTo>
                  <a:lnTo>
                    <a:pt x="2262679" y="3508375"/>
                  </a:lnTo>
                  <a:lnTo>
                    <a:pt x="2309688" y="3520954"/>
                  </a:lnTo>
                  <a:lnTo>
                    <a:pt x="2357054" y="3532404"/>
                  </a:lnTo>
                  <a:lnTo>
                    <a:pt x="2404646" y="3543723"/>
                  </a:lnTo>
                  <a:lnTo>
                    <a:pt x="2452336" y="3555907"/>
                  </a:lnTo>
                  <a:lnTo>
                    <a:pt x="2499993" y="3569954"/>
                  </a:lnTo>
                  <a:lnTo>
                    <a:pt x="2547489" y="3586861"/>
                  </a:lnTo>
                  <a:lnTo>
                    <a:pt x="2596199" y="3605787"/>
                  </a:lnTo>
                  <a:lnTo>
                    <a:pt x="2647006" y="3625252"/>
                  </a:lnTo>
                  <a:lnTo>
                    <a:pt x="2698915" y="3645417"/>
                  </a:lnTo>
                  <a:lnTo>
                    <a:pt x="2750927" y="3666444"/>
                  </a:lnTo>
                  <a:lnTo>
                    <a:pt x="2802045" y="3688496"/>
                  </a:lnTo>
                  <a:lnTo>
                    <a:pt x="2851273" y="3711734"/>
                  </a:lnTo>
                  <a:lnTo>
                    <a:pt x="2897612" y="3736321"/>
                  </a:lnTo>
                  <a:lnTo>
                    <a:pt x="2940066" y="3762418"/>
                  </a:lnTo>
                  <a:lnTo>
                    <a:pt x="2977638" y="3790188"/>
                  </a:lnTo>
                  <a:lnTo>
                    <a:pt x="3013248" y="3824287"/>
                  </a:lnTo>
                  <a:lnTo>
                    <a:pt x="3042824" y="3861458"/>
                  </a:lnTo>
                  <a:lnTo>
                    <a:pt x="3067787" y="3900880"/>
                  </a:lnTo>
                  <a:lnTo>
                    <a:pt x="3089556" y="3941730"/>
                  </a:lnTo>
                  <a:lnTo>
                    <a:pt x="3109551" y="3983188"/>
                  </a:lnTo>
                  <a:lnTo>
                    <a:pt x="3129192" y="4024431"/>
                  </a:lnTo>
                  <a:lnTo>
                    <a:pt x="3149899" y="4064638"/>
                  </a:lnTo>
                  <a:lnTo>
                    <a:pt x="3173091" y="4102989"/>
                  </a:lnTo>
                  <a:lnTo>
                    <a:pt x="3201475" y="4144764"/>
                  </a:lnTo>
                  <a:lnTo>
                    <a:pt x="3229729" y="4185422"/>
                  </a:lnTo>
                  <a:lnTo>
                    <a:pt x="3258062" y="4225323"/>
                  </a:lnTo>
                  <a:lnTo>
                    <a:pt x="3286687" y="4264826"/>
                  </a:lnTo>
                  <a:lnTo>
                    <a:pt x="3315814" y="4304291"/>
                  </a:lnTo>
                  <a:lnTo>
                    <a:pt x="3345654" y="4344078"/>
                  </a:lnTo>
                  <a:lnTo>
                    <a:pt x="3376418" y="4384548"/>
                  </a:lnTo>
                  <a:lnTo>
                    <a:pt x="3405494" y="4420210"/>
                  </a:lnTo>
                  <a:lnTo>
                    <a:pt x="3437128" y="4455700"/>
                  </a:lnTo>
                  <a:lnTo>
                    <a:pt x="3470077" y="4491215"/>
                  </a:lnTo>
                  <a:lnTo>
                    <a:pt x="3503100" y="4526951"/>
                  </a:lnTo>
                  <a:lnTo>
                    <a:pt x="3534957" y="4563106"/>
                  </a:lnTo>
                  <a:lnTo>
                    <a:pt x="3564405" y="4599876"/>
                  </a:lnTo>
                  <a:lnTo>
                    <a:pt x="3590205" y="4637459"/>
                  </a:lnTo>
                  <a:lnTo>
                    <a:pt x="3611114" y="4676051"/>
                  </a:lnTo>
                  <a:lnTo>
                    <a:pt x="3626802" y="4724372"/>
                  </a:lnTo>
                  <a:lnTo>
                    <a:pt x="3634603" y="4777717"/>
                  </a:lnTo>
                  <a:lnTo>
                    <a:pt x="3637672" y="4832991"/>
                  </a:lnTo>
                  <a:lnTo>
                    <a:pt x="3639165" y="4887100"/>
                  </a:lnTo>
                  <a:lnTo>
                    <a:pt x="3642234" y="4936950"/>
                  </a:lnTo>
                  <a:lnTo>
                    <a:pt x="3650036" y="4979447"/>
                  </a:lnTo>
                  <a:lnTo>
                    <a:pt x="3687378" y="5037740"/>
                  </a:lnTo>
                  <a:lnTo>
                    <a:pt x="3733764" y="5065522"/>
                  </a:lnTo>
                  <a:lnTo>
                    <a:pt x="3770447" y="5065953"/>
                  </a:lnTo>
                  <a:lnTo>
                    <a:pt x="3824091" y="5056676"/>
                  </a:lnTo>
                  <a:lnTo>
                    <a:pt x="3900674" y="5037137"/>
                  </a:lnTo>
                  <a:lnTo>
                    <a:pt x="3951679" y="5033162"/>
                  </a:lnTo>
                  <a:lnTo>
                    <a:pt x="3994589" y="5033741"/>
                  </a:lnTo>
                  <a:lnTo>
                    <a:pt x="4035694" y="5040390"/>
                  </a:lnTo>
                  <a:lnTo>
                    <a:pt x="4081286" y="5054626"/>
                  </a:lnTo>
                  <a:lnTo>
                    <a:pt x="4137656" y="5077968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9342881" y="4216145"/>
              <a:ext cx="483870" cy="76200"/>
            </a:xfrm>
            <a:custGeom>
              <a:avLst/>
              <a:gdLst/>
              <a:ahLst/>
              <a:cxnLst/>
              <a:rect l="l" t="t" r="r" b="b"/>
              <a:pathLst>
                <a:path w="483870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099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199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282" y="47624"/>
                  </a:lnTo>
                  <a:lnTo>
                    <a:pt x="38100" y="47624"/>
                  </a:lnTo>
                  <a:lnTo>
                    <a:pt x="38100" y="28574"/>
                  </a:lnTo>
                  <a:lnTo>
                    <a:pt x="74282" y="28574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483870" h="76200">
                  <a:moveTo>
                    <a:pt x="74282" y="28574"/>
                  </a:moveTo>
                  <a:lnTo>
                    <a:pt x="38100" y="28574"/>
                  </a:lnTo>
                  <a:lnTo>
                    <a:pt x="38100" y="47624"/>
                  </a:lnTo>
                  <a:lnTo>
                    <a:pt x="74282" y="47624"/>
                  </a:lnTo>
                  <a:lnTo>
                    <a:pt x="76200" y="38099"/>
                  </a:lnTo>
                  <a:lnTo>
                    <a:pt x="74282" y="28574"/>
                  </a:lnTo>
                  <a:close/>
                </a:path>
                <a:path w="483870" h="76200">
                  <a:moveTo>
                    <a:pt x="483489" y="28574"/>
                  </a:moveTo>
                  <a:lnTo>
                    <a:pt x="74282" y="28574"/>
                  </a:lnTo>
                  <a:lnTo>
                    <a:pt x="76200" y="38099"/>
                  </a:lnTo>
                  <a:lnTo>
                    <a:pt x="74282" y="47624"/>
                  </a:lnTo>
                  <a:lnTo>
                    <a:pt x="483489" y="47624"/>
                  </a:lnTo>
                  <a:lnTo>
                    <a:pt x="483489" y="285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4468093" y="6224779"/>
            <a:ext cx="1184910" cy="259686"/>
          </a:xfrm>
          <a:prstGeom prst="rect">
            <a:avLst/>
          </a:prstGeom>
          <a:solidFill>
            <a:srgbClr val="00AFEF"/>
          </a:solidFill>
          <a:ln w="9525">
            <a:solidFill>
              <a:srgbClr val="FFFFFF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68580">
              <a:spcBef>
                <a:spcPts val="225"/>
              </a:spcBef>
            </a:pPr>
            <a:r>
              <a:rPr sz="1500" b="1" spc="-203" dirty="0">
                <a:solidFill>
                  <a:srgbClr val="FFFFFF"/>
                </a:solidFill>
                <a:latin typeface="Trebuchet MS"/>
                <a:cs typeface="Trebuchet MS"/>
              </a:rPr>
              <a:t>REG</a:t>
            </a:r>
            <a:r>
              <a:rPr sz="1500" b="1" spc="-10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500" b="1" spc="-217" dirty="0">
                <a:solidFill>
                  <a:srgbClr val="FFFFFF"/>
                </a:solidFill>
                <a:latin typeface="Trebuchet MS"/>
                <a:cs typeface="Trebuchet MS"/>
              </a:rPr>
              <a:t>ONE</a:t>
            </a:r>
            <a:r>
              <a:rPr sz="1500" b="1" spc="-9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263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500" b="1" spc="-293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spc="-203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500" b="1" spc="-23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500" b="1" spc="-217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4407514" y="8674226"/>
            <a:ext cx="448628" cy="114300"/>
          </a:xfrm>
          <a:custGeom>
            <a:avLst/>
            <a:gdLst/>
            <a:ahLst/>
            <a:cxnLst/>
            <a:rect l="l" t="t" r="r" b="b"/>
            <a:pathLst>
              <a:path w="299084" h="76200">
                <a:moveTo>
                  <a:pt x="260858" y="0"/>
                </a:moveTo>
                <a:lnTo>
                  <a:pt x="246010" y="2993"/>
                </a:lnTo>
                <a:lnTo>
                  <a:pt x="233902" y="11158"/>
                </a:lnTo>
                <a:lnTo>
                  <a:pt x="225746" y="23268"/>
                </a:lnTo>
                <a:lnTo>
                  <a:pt x="222758" y="38099"/>
                </a:lnTo>
                <a:lnTo>
                  <a:pt x="225746" y="52931"/>
                </a:lnTo>
                <a:lnTo>
                  <a:pt x="233902" y="65041"/>
                </a:lnTo>
                <a:lnTo>
                  <a:pt x="246010" y="73206"/>
                </a:lnTo>
                <a:lnTo>
                  <a:pt x="260858" y="76199"/>
                </a:lnTo>
                <a:lnTo>
                  <a:pt x="275705" y="73206"/>
                </a:lnTo>
                <a:lnTo>
                  <a:pt x="287813" y="65041"/>
                </a:lnTo>
                <a:lnTo>
                  <a:pt x="295969" y="52931"/>
                </a:lnTo>
                <a:lnTo>
                  <a:pt x="297038" y="47624"/>
                </a:lnTo>
                <a:lnTo>
                  <a:pt x="260858" y="47624"/>
                </a:lnTo>
                <a:lnTo>
                  <a:pt x="260858" y="28574"/>
                </a:lnTo>
                <a:lnTo>
                  <a:pt x="297038" y="28574"/>
                </a:lnTo>
                <a:lnTo>
                  <a:pt x="295969" y="23268"/>
                </a:lnTo>
                <a:lnTo>
                  <a:pt x="287813" y="11158"/>
                </a:lnTo>
                <a:lnTo>
                  <a:pt x="275705" y="2993"/>
                </a:lnTo>
                <a:lnTo>
                  <a:pt x="260858" y="0"/>
                </a:lnTo>
                <a:close/>
              </a:path>
              <a:path w="299084" h="76200">
                <a:moveTo>
                  <a:pt x="224677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224677" y="47624"/>
                </a:lnTo>
                <a:lnTo>
                  <a:pt x="222758" y="38099"/>
                </a:lnTo>
                <a:lnTo>
                  <a:pt x="224677" y="28574"/>
                </a:lnTo>
                <a:close/>
              </a:path>
              <a:path w="299084" h="76200">
                <a:moveTo>
                  <a:pt x="297038" y="28574"/>
                </a:moveTo>
                <a:lnTo>
                  <a:pt x="260858" y="28574"/>
                </a:lnTo>
                <a:lnTo>
                  <a:pt x="260858" y="47624"/>
                </a:lnTo>
                <a:lnTo>
                  <a:pt x="297038" y="47624"/>
                </a:lnTo>
                <a:lnTo>
                  <a:pt x="298958" y="38099"/>
                </a:lnTo>
                <a:lnTo>
                  <a:pt x="297038" y="28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4" name="object 34"/>
          <p:cNvSpPr txBox="1"/>
          <p:nvPr/>
        </p:nvSpPr>
        <p:spPr>
          <a:xfrm>
            <a:off x="13642847" y="8583930"/>
            <a:ext cx="857250" cy="251031"/>
          </a:xfrm>
          <a:prstGeom prst="rect">
            <a:avLst/>
          </a:prstGeom>
          <a:solidFill>
            <a:srgbClr val="F5821F"/>
          </a:solidFill>
          <a:ln w="9525">
            <a:solidFill>
              <a:srgbClr val="FFFFFF"/>
            </a:solidFill>
          </a:ln>
        </p:spPr>
        <p:txBody>
          <a:bodyPr vert="horz" wrap="square" lIns="0" tIns="20003" rIns="0" bIns="0" rtlCol="0">
            <a:spAutoFit/>
          </a:bodyPr>
          <a:lstStyle/>
          <a:p>
            <a:pPr marL="175259">
              <a:spcBef>
                <a:spcPts val="158"/>
              </a:spcBef>
            </a:pPr>
            <a:r>
              <a:rPr sz="1500" b="1" spc="-195" dirty="0">
                <a:solidFill>
                  <a:srgbClr val="FFFFFF"/>
                </a:solidFill>
                <a:latin typeface="Trebuchet MS"/>
                <a:cs typeface="Trebuchet MS"/>
              </a:rPr>
              <a:t>NAPOLI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0563320" y="5177504"/>
            <a:ext cx="627698" cy="543878"/>
            <a:chOff x="7042213" y="3451669"/>
            <a:chExt cx="418465" cy="362585"/>
          </a:xfrm>
        </p:grpSpPr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0806" y="3585210"/>
              <a:ext cx="76200" cy="22872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046976" y="3456432"/>
              <a:ext cx="408940" cy="187960"/>
            </a:xfrm>
            <a:custGeom>
              <a:avLst/>
              <a:gdLst/>
              <a:ahLst/>
              <a:cxnLst/>
              <a:rect l="l" t="t" r="r" b="b"/>
              <a:pathLst>
                <a:path w="408940" h="187960">
                  <a:moveTo>
                    <a:pt x="408431" y="0"/>
                  </a:moveTo>
                  <a:lnTo>
                    <a:pt x="0" y="0"/>
                  </a:lnTo>
                  <a:lnTo>
                    <a:pt x="0" y="187452"/>
                  </a:lnTo>
                  <a:lnTo>
                    <a:pt x="408431" y="187452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7046976" y="3456432"/>
              <a:ext cx="408940" cy="187960"/>
            </a:xfrm>
            <a:custGeom>
              <a:avLst/>
              <a:gdLst/>
              <a:ahLst/>
              <a:cxnLst/>
              <a:rect l="l" t="t" r="r" b="b"/>
              <a:pathLst>
                <a:path w="408940" h="187960">
                  <a:moveTo>
                    <a:pt x="0" y="187452"/>
                  </a:moveTo>
                  <a:lnTo>
                    <a:pt x="408431" y="187452"/>
                  </a:lnTo>
                  <a:lnTo>
                    <a:pt x="408431" y="0"/>
                  </a:lnTo>
                  <a:lnTo>
                    <a:pt x="0" y="0"/>
                  </a:lnTo>
                  <a:lnTo>
                    <a:pt x="0" y="18745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0654285" y="5185715"/>
            <a:ext cx="446723" cy="249107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19050">
              <a:spcBef>
                <a:spcPts val="143"/>
              </a:spcBef>
            </a:pPr>
            <a:r>
              <a:rPr sz="1500" b="1" spc="-180" dirty="0">
                <a:solidFill>
                  <a:srgbClr val="FFFFFF"/>
                </a:solidFill>
                <a:latin typeface="Trebuchet MS"/>
                <a:cs typeface="Trebuchet MS"/>
              </a:rPr>
              <a:t>RO</a:t>
            </a:r>
            <a:r>
              <a:rPr sz="1500" b="1" spc="-217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500" b="1" spc="-25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845409" y="9130436"/>
            <a:ext cx="1590675" cy="179857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19050">
              <a:spcBef>
                <a:spcPts val="143"/>
              </a:spcBef>
            </a:pPr>
            <a:r>
              <a:rPr sz="1050" spc="-45" dirty="0">
                <a:solidFill>
                  <a:srgbClr val="FFFFFF"/>
                </a:solidFill>
                <a:latin typeface="Tahoma"/>
                <a:cs typeface="Tahoma"/>
              </a:rPr>
              <a:t>Fonte:</a:t>
            </a:r>
            <a:r>
              <a:rPr sz="10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Tahoma"/>
                <a:cs typeface="Tahoma"/>
              </a:rPr>
              <a:t>Google</a:t>
            </a:r>
            <a:r>
              <a:rPr sz="10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-53" dirty="0">
                <a:solidFill>
                  <a:srgbClr val="FFFFFF"/>
                </a:solidFill>
                <a:latin typeface="Tahoma"/>
                <a:cs typeface="Tahoma"/>
              </a:rPr>
              <a:t>Earth</a:t>
            </a:r>
            <a:r>
              <a:rPr sz="1050" spc="-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-30" dirty="0">
                <a:solidFill>
                  <a:srgbClr val="FFFFFF"/>
                </a:solidFill>
                <a:latin typeface="Tahoma"/>
                <a:cs typeface="Tahoma"/>
              </a:rPr>
              <a:t>(2023)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961887" y="1465325"/>
            <a:ext cx="290513" cy="453390"/>
          </a:xfrm>
          <a:custGeom>
            <a:avLst/>
            <a:gdLst/>
            <a:ahLst/>
            <a:cxnLst/>
            <a:rect l="l" t="t" r="r" b="b"/>
            <a:pathLst>
              <a:path w="193675" h="302259">
                <a:moveTo>
                  <a:pt x="96774" y="0"/>
                </a:moveTo>
                <a:lnTo>
                  <a:pt x="0" y="301751"/>
                </a:lnTo>
                <a:lnTo>
                  <a:pt x="193548" y="301751"/>
                </a:lnTo>
                <a:lnTo>
                  <a:pt x="967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42" name="object 42"/>
          <p:cNvSpPr txBox="1"/>
          <p:nvPr/>
        </p:nvSpPr>
        <p:spPr>
          <a:xfrm>
            <a:off x="5941505" y="1898904"/>
            <a:ext cx="333375" cy="664606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19050">
              <a:spcBef>
                <a:spcPts val="143"/>
              </a:spcBef>
            </a:pPr>
            <a:r>
              <a:rPr sz="4200" b="1" spc="-48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4200">
              <a:latin typeface="Trebuchet MS"/>
              <a:cs typeface="Trebuchet M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9428511" y="1218914"/>
            <a:ext cx="1636395" cy="2201228"/>
            <a:chOff x="6285674" y="812609"/>
            <a:chExt cx="1090930" cy="1467485"/>
          </a:xfrm>
        </p:grpSpPr>
        <p:sp>
          <p:nvSpPr>
            <p:cNvPr id="44" name="object 44"/>
            <p:cNvSpPr/>
            <p:nvPr/>
          </p:nvSpPr>
          <p:spPr>
            <a:xfrm>
              <a:off x="6290436" y="817372"/>
              <a:ext cx="93980" cy="171450"/>
            </a:xfrm>
            <a:custGeom>
              <a:avLst/>
              <a:gdLst/>
              <a:ahLst/>
              <a:cxnLst/>
              <a:rect l="l" t="t" r="r" b="b"/>
              <a:pathLst>
                <a:path w="93979" h="171450">
                  <a:moveTo>
                    <a:pt x="16890" y="0"/>
                  </a:moveTo>
                  <a:lnTo>
                    <a:pt x="0" y="171068"/>
                  </a:lnTo>
                  <a:lnTo>
                    <a:pt x="93599" y="153797"/>
                  </a:lnTo>
                  <a:lnTo>
                    <a:pt x="1689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6290436" y="817372"/>
              <a:ext cx="93980" cy="171450"/>
            </a:xfrm>
            <a:custGeom>
              <a:avLst/>
              <a:gdLst/>
              <a:ahLst/>
              <a:cxnLst/>
              <a:rect l="l" t="t" r="r" b="b"/>
              <a:pathLst>
                <a:path w="93979" h="171450">
                  <a:moveTo>
                    <a:pt x="0" y="171068"/>
                  </a:moveTo>
                  <a:lnTo>
                    <a:pt x="16890" y="0"/>
                  </a:lnTo>
                  <a:lnTo>
                    <a:pt x="93599" y="153797"/>
                  </a:lnTo>
                  <a:lnTo>
                    <a:pt x="0" y="17106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7459" y="1453895"/>
              <a:ext cx="239267" cy="23774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91121" y="2145030"/>
              <a:ext cx="245109" cy="7620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877811" y="2087880"/>
              <a:ext cx="494030" cy="187960"/>
            </a:xfrm>
            <a:custGeom>
              <a:avLst/>
              <a:gdLst/>
              <a:ahLst/>
              <a:cxnLst/>
              <a:rect l="l" t="t" r="r" b="b"/>
              <a:pathLst>
                <a:path w="494029" h="187960">
                  <a:moveTo>
                    <a:pt x="493775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493775" y="187451"/>
                  </a:lnTo>
                  <a:lnTo>
                    <a:pt x="493775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6877811" y="2087880"/>
              <a:ext cx="494030" cy="187960"/>
            </a:xfrm>
            <a:custGeom>
              <a:avLst/>
              <a:gdLst/>
              <a:ahLst/>
              <a:cxnLst/>
              <a:rect l="l" t="t" r="r" b="b"/>
              <a:pathLst>
                <a:path w="494029" h="187960">
                  <a:moveTo>
                    <a:pt x="0" y="187451"/>
                  </a:moveTo>
                  <a:lnTo>
                    <a:pt x="493775" y="187451"/>
                  </a:lnTo>
                  <a:lnTo>
                    <a:pt x="493775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0372152" y="3133724"/>
            <a:ext cx="630555" cy="249107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19050">
              <a:spcBef>
                <a:spcPts val="143"/>
              </a:spcBef>
            </a:pPr>
            <a:r>
              <a:rPr sz="1500" b="1" spc="-225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500" b="1" spc="-217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500" b="1" spc="-23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500" b="1" spc="-270" dirty="0">
                <a:solidFill>
                  <a:srgbClr val="FFFFFF"/>
                </a:solidFill>
                <a:latin typeface="Trebuchet MS"/>
                <a:cs typeface="Trebuchet MS"/>
              </a:rPr>
              <a:t>ETO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0319003" y="1725929"/>
            <a:ext cx="780098" cy="584835"/>
            <a:chOff x="6879335" y="1150619"/>
            <a:chExt cx="520065" cy="389890"/>
          </a:xfrm>
        </p:grpSpPr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01077" y="1308353"/>
              <a:ext cx="76200" cy="23202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879335" y="1150619"/>
              <a:ext cx="520065" cy="187960"/>
            </a:xfrm>
            <a:custGeom>
              <a:avLst/>
              <a:gdLst/>
              <a:ahLst/>
              <a:cxnLst/>
              <a:rect l="l" t="t" r="r" b="b"/>
              <a:pathLst>
                <a:path w="520065" h="187959">
                  <a:moveTo>
                    <a:pt x="519683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519683" y="187451"/>
                  </a:lnTo>
                  <a:lnTo>
                    <a:pt x="519683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0319003" y="1725929"/>
            <a:ext cx="780098" cy="250068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91440">
              <a:spcBef>
                <a:spcPts val="150"/>
              </a:spcBef>
            </a:pPr>
            <a:r>
              <a:rPr sz="1500" b="1" spc="-195" dirty="0">
                <a:solidFill>
                  <a:srgbClr val="FFFFFF"/>
                </a:solidFill>
                <a:latin typeface="Trebuchet MS"/>
                <a:cs typeface="Trebuchet MS"/>
              </a:rPr>
              <a:t>PERUGIA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803510" y="4111371"/>
            <a:ext cx="389573" cy="114300"/>
          </a:xfrm>
          <a:custGeom>
            <a:avLst/>
            <a:gdLst/>
            <a:ahLst/>
            <a:cxnLst/>
            <a:rect l="l" t="t" r="r" b="b"/>
            <a:pathLst>
              <a:path w="259715" h="76200">
                <a:moveTo>
                  <a:pt x="221233" y="0"/>
                </a:moveTo>
                <a:lnTo>
                  <a:pt x="206386" y="2988"/>
                </a:lnTo>
                <a:lnTo>
                  <a:pt x="194278" y="11144"/>
                </a:lnTo>
                <a:lnTo>
                  <a:pt x="186122" y="23252"/>
                </a:lnTo>
                <a:lnTo>
                  <a:pt x="183133" y="38100"/>
                </a:lnTo>
                <a:lnTo>
                  <a:pt x="186122" y="52947"/>
                </a:lnTo>
                <a:lnTo>
                  <a:pt x="194278" y="65055"/>
                </a:lnTo>
                <a:lnTo>
                  <a:pt x="206386" y="73211"/>
                </a:lnTo>
                <a:lnTo>
                  <a:pt x="221233" y="76200"/>
                </a:lnTo>
                <a:lnTo>
                  <a:pt x="236027" y="73211"/>
                </a:lnTo>
                <a:lnTo>
                  <a:pt x="248142" y="65055"/>
                </a:lnTo>
                <a:lnTo>
                  <a:pt x="256327" y="52947"/>
                </a:lnTo>
                <a:lnTo>
                  <a:pt x="257405" y="47625"/>
                </a:lnTo>
                <a:lnTo>
                  <a:pt x="221233" y="47625"/>
                </a:lnTo>
                <a:lnTo>
                  <a:pt x="221233" y="28575"/>
                </a:lnTo>
                <a:lnTo>
                  <a:pt x="257405" y="28575"/>
                </a:lnTo>
                <a:lnTo>
                  <a:pt x="256327" y="23252"/>
                </a:lnTo>
                <a:lnTo>
                  <a:pt x="248142" y="11144"/>
                </a:lnTo>
                <a:lnTo>
                  <a:pt x="236027" y="2988"/>
                </a:lnTo>
                <a:lnTo>
                  <a:pt x="221233" y="0"/>
                </a:lnTo>
                <a:close/>
              </a:path>
              <a:path w="259715" h="76200">
                <a:moveTo>
                  <a:pt x="185051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185051" y="47625"/>
                </a:lnTo>
                <a:lnTo>
                  <a:pt x="183133" y="38100"/>
                </a:lnTo>
                <a:lnTo>
                  <a:pt x="185051" y="28575"/>
                </a:lnTo>
                <a:close/>
              </a:path>
              <a:path w="259715" h="76200">
                <a:moveTo>
                  <a:pt x="257405" y="28575"/>
                </a:moveTo>
                <a:lnTo>
                  <a:pt x="221233" y="28575"/>
                </a:lnTo>
                <a:lnTo>
                  <a:pt x="221233" y="47625"/>
                </a:lnTo>
                <a:lnTo>
                  <a:pt x="257405" y="47625"/>
                </a:lnTo>
                <a:lnTo>
                  <a:pt x="259333" y="38100"/>
                </a:lnTo>
                <a:lnTo>
                  <a:pt x="257405" y="28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6" name="object 56"/>
          <p:cNvSpPr txBox="1"/>
          <p:nvPr/>
        </p:nvSpPr>
        <p:spPr>
          <a:xfrm>
            <a:off x="9198864" y="4027933"/>
            <a:ext cx="716280" cy="250068"/>
          </a:xfrm>
          <a:prstGeom prst="rect">
            <a:avLst/>
          </a:prstGeom>
          <a:solidFill>
            <a:srgbClr val="F5821F"/>
          </a:solidFill>
          <a:ln w="9525">
            <a:solidFill>
              <a:srgbClr val="FFFFFF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70485">
              <a:spcBef>
                <a:spcPts val="150"/>
              </a:spcBef>
            </a:pPr>
            <a:r>
              <a:rPr sz="1500" b="1" spc="-210" dirty="0">
                <a:solidFill>
                  <a:srgbClr val="FFFFFF"/>
                </a:solidFill>
                <a:latin typeface="Trebuchet MS"/>
                <a:cs typeface="Trebuchet MS"/>
              </a:rPr>
              <a:t>VITERBO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57" name="object 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16492" y="1500758"/>
            <a:ext cx="114300" cy="326517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8261603" y="1776221"/>
            <a:ext cx="617220" cy="250068"/>
          </a:xfrm>
          <a:prstGeom prst="rect">
            <a:avLst/>
          </a:prstGeom>
          <a:solidFill>
            <a:srgbClr val="F5821F"/>
          </a:solidFill>
          <a:ln w="9525">
            <a:solidFill>
              <a:srgbClr val="FFFFFF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13348">
              <a:spcBef>
                <a:spcPts val="150"/>
              </a:spcBef>
            </a:pPr>
            <a:r>
              <a:rPr sz="1500" b="1" spc="-180" dirty="0">
                <a:solidFill>
                  <a:srgbClr val="FFFFFF"/>
                </a:solidFill>
                <a:latin typeface="Trebuchet MS"/>
                <a:cs typeface="Trebuchet MS"/>
              </a:rPr>
              <a:t>SIENA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9740646" y="1229867"/>
            <a:ext cx="6117906" cy="7847648"/>
            <a:chOff x="6493764" y="819911"/>
            <a:chExt cx="4078604" cy="5231765"/>
          </a:xfrm>
        </p:grpSpPr>
        <p:pic>
          <p:nvPicPr>
            <p:cNvPr id="60" name="object 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96150" y="3749725"/>
              <a:ext cx="344131" cy="34170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19564" y="5401741"/>
              <a:ext cx="344131" cy="34173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90232" y="1365046"/>
              <a:ext cx="344131" cy="34170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90949" y="5937948"/>
              <a:ext cx="180848" cy="11322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493764" y="819911"/>
              <a:ext cx="645160" cy="154305"/>
            </a:xfrm>
            <a:custGeom>
              <a:avLst/>
              <a:gdLst/>
              <a:ahLst/>
              <a:cxnLst/>
              <a:rect l="l" t="t" r="r" b="b"/>
              <a:pathLst>
                <a:path w="645159" h="154305">
                  <a:moveTo>
                    <a:pt x="644652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644652" y="153924"/>
                  </a:lnTo>
                  <a:lnTo>
                    <a:pt x="6446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9740646" y="1229867"/>
            <a:ext cx="967740" cy="230832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978">
              <a:lnSpc>
                <a:spcPts val="1755"/>
              </a:lnSpc>
            </a:pPr>
            <a:r>
              <a:rPr sz="1500" b="1" spc="-225" dirty="0">
                <a:solidFill>
                  <a:srgbClr val="435253"/>
                </a:solidFill>
                <a:latin typeface="Trebuchet MS"/>
                <a:cs typeface="Trebuchet MS"/>
              </a:rPr>
              <a:t>Florence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471647" y="8547353"/>
            <a:ext cx="967740" cy="23083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9550">
              <a:lnSpc>
                <a:spcPts val="1777"/>
              </a:lnSpc>
            </a:pPr>
            <a:r>
              <a:rPr sz="1500" b="1" spc="-210" dirty="0">
                <a:solidFill>
                  <a:srgbClr val="435253"/>
                </a:solidFill>
                <a:latin typeface="Trebuchet MS"/>
                <a:cs typeface="Trebuchet MS"/>
              </a:rPr>
              <a:t>Cosenza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6874287" y="1213199"/>
            <a:ext cx="4103370" cy="4960619"/>
            <a:chOff x="4582858" y="808799"/>
            <a:chExt cx="2735580" cy="3307079"/>
          </a:xfrm>
        </p:grpSpPr>
        <p:sp>
          <p:nvSpPr>
            <p:cNvPr id="68" name="object 68"/>
            <p:cNvSpPr/>
            <p:nvPr/>
          </p:nvSpPr>
          <p:spPr>
            <a:xfrm>
              <a:off x="4623054" y="893826"/>
              <a:ext cx="2685415" cy="3129915"/>
            </a:xfrm>
            <a:custGeom>
              <a:avLst/>
              <a:gdLst/>
              <a:ahLst/>
              <a:cxnLst/>
              <a:rect l="l" t="t" r="r" b="b"/>
              <a:pathLst>
                <a:path w="2685415" h="3129915">
                  <a:moveTo>
                    <a:pt x="0" y="0"/>
                  </a:moveTo>
                  <a:lnTo>
                    <a:pt x="14091" y="51915"/>
                  </a:lnTo>
                  <a:lnTo>
                    <a:pt x="27723" y="104088"/>
                  </a:lnTo>
                  <a:lnTo>
                    <a:pt x="40417" y="156797"/>
                  </a:lnTo>
                  <a:lnTo>
                    <a:pt x="51693" y="210321"/>
                  </a:lnTo>
                  <a:lnTo>
                    <a:pt x="61071" y="264939"/>
                  </a:lnTo>
                  <a:lnTo>
                    <a:pt x="68072" y="320928"/>
                  </a:lnTo>
                  <a:lnTo>
                    <a:pt x="70737" y="372736"/>
                  </a:lnTo>
                  <a:lnTo>
                    <a:pt x="69960" y="429080"/>
                  </a:lnTo>
                  <a:lnTo>
                    <a:pt x="67272" y="487157"/>
                  </a:lnTo>
                  <a:lnTo>
                    <a:pt x="64206" y="544163"/>
                  </a:lnTo>
                  <a:lnTo>
                    <a:pt x="62295" y="597294"/>
                  </a:lnTo>
                  <a:lnTo>
                    <a:pt x="63073" y="643748"/>
                  </a:lnTo>
                  <a:lnTo>
                    <a:pt x="85746" y="722028"/>
                  </a:lnTo>
                  <a:lnTo>
                    <a:pt x="141098" y="751782"/>
                  </a:lnTo>
                  <a:lnTo>
                    <a:pt x="215249" y="761525"/>
                  </a:lnTo>
                  <a:lnTo>
                    <a:pt x="261461" y="757285"/>
                  </a:lnTo>
                  <a:lnTo>
                    <a:pt x="308292" y="751210"/>
                  </a:lnTo>
                  <a:lnTo>
                    <a:pt x="350266" y="748791"/>
                  </a:lnTo>
                  <a:lnTo>
                    <a:pt x="414750" y="751792"/>
                  </a:lnTo>
                  <a:lnTo>
                    <a:pt x="476758" y="768223"/>
                  </a:lnTo>
                  <a:lnTo>
                    <a:pt x="514284" y="781117"/>
                  </a:lnTo>
                  <a:lnTo>
                    <a:pt x="554561" y="796131"/>
                  </a:lnTo>
                  <a:lnTo>
                    <a:pt x="594862" y="821479"/>
                  </a:lnTo>
                  <a:lnTo>
                    <a:pt x="632460" y="865377"/>
                  </a:lnTo>
                  <a:lnTo>
                    <a:pt x="652389" y="902841"/>
                  </a:lnTo>
                  <a:lnTo>
                    <a:pt x="671841" y="949300"/>
                  </a:lnTo>
                  <a:lnTo>
                    <a:pt x="690726" y="1001868"/>
                  </a:lnTo>
                  <a:lnTo>
                    <a:pt x="708956" y="1057659"/>
                  </a:lnTo>
                  <a:lnTo>
                    <a:pt x="726441" y="1113788"/>
                  </a:lnTo>
                  <a:lnTo>
                    <a:pt x="743094" y="1167369"/>
                  </a:lnTo>
                  <a:lnTo>
                    <a:pt x="758825" y="1215516"/>
                  </a:lnTo>
                  <a:lnTo>
                    <a:pt x="775678" y="1265857"/>
                  </a:lnTo>
                  <a:lnTo>
                    <a:pt x="790913" y="1313485"/>
                  </a:lnTo>
                  <a:lnTo>
                    <a:pt x="805068" y="1358947"/>
                  </a:lnTo>
                  <a:lnTo>
                    <a:pt x="818684" y="1402790"/>
                  </a:lnTo>
                  <a:lnTo>
                    <a:pt x="832299" y="1445560"/>
                  </a:lnTo>
                  <a:lnTo>
                    <a:pt x="846455" y="1487804"/>
                  </a:lnTo>
                  <a:lnTo>
                    <a:pt x="862724" y="1538805"/>
                  </a:lnTo>
                  <a:lnTo>
                    <a:pt x="877731" y="1589512"/>
                  </a:lnTo>
                  <a:lnTo>
                    <a:pt x="893354" y="1638050"/>
                  </a:lnTo>
                  <a:lnTo>
                    <a:pt x="911470" y="1682539"/>
                  </a:lnTo>
                  <a:lnTo>
                    <a:pt x="933958" y="1721103"/>
                  </a:lnTo>
                  <a:lnTo>
                    <a:pt x="965511" y="1757146"/>
                  </a:lnTo>
                  <a:lnTo>
                    <a:pt x="1000267" y="1783127"/>
                  </a:lnTo>
                  <a:lnTo>
                    <a:pt x="1043239" y="1807275"/>
                  </a:lnTo>
                  <a:lnTo>
                    <a:pt x="1099439" y="1837816"/>
                  </a:lnTo>
                  <a:lnTo>
                    <a:pt x="1135012" y="1855780"/>
                  </a:lnTo>
                  <a:lnTo>
                    <a:pt x="1176242" y="1873609"/>
                  </a:lnTo>
                  <a:lnTo>
                    <a:pt x="1221472" y="1891928"/>
                  </a:lnTo>
                  <a:lnTo>
                    <a:pt x="1269047" y="1911365"/>
                  </a:lnTo>
                  <a:lnTo>
                    <a:pt x="1317313" y="1932547"/>
                  </a:lnTo>
                  <a:lnTo>
                    <a:pt x="1364614" y="1956099"/>
                  </a:lnTo>
                  <a:lnTo>
                    <a:pt x="1409297" y="1982649"/>
                  </a:lnTo>
                  <a:lnTo>
                    <a:pt x="1449705" y="2012823"/>
                  </a:lnTo>
                  <a:lnTo>
                    <a:pt x="1487354" y="2048346"/>
                  </a:lnTo>
                  <a:lnTo>
                    <a:pt x="1524541" y="2089292"/>
                  </a:lnTo>
                  <a:lnTo>
                    <a:pt x="1560636" y="2133954"/>
                  </a:lnTo>
                  <a:lnTo>
                    <a:pt x="1595008" y="2180621"/>
                  </a:lnTo>
                  <a:lnTo>
                    <a:pt x="1627029" y="2227586"/>
                  </a:lnTo>
                  <a:lnTo>
                    <a:pt x="1656070" y="2273141"/>
                  </a:lnTo>
                  <a:lnTo>
                    <a:pt x="1681499" y="2315576"/>
                  </a:lnTo>
                  <a:lnTo>
                    <a:pt x="1702689" y="2353183"/>
                  </a:lnTo>
                  <a:lnTo>
                    <a:pt x="1719424" y="2397530"/>
                  </a:lnTo>
                  <a:lnTo>
                    <a:pt x="1723879" y="2438211"/>
                  </a:lnTo>
                  <a:lnTo>
                    <a:pt x="1722675" y="2475372"/>
                  </a:lnTo>
                  <a:lnTo>
                    <a:pt x="1722435" y="2509157"/>
                  </a:lnTo>
                  <a:lnTo>
                    <a:pt x="1751330" y="2567178"/>
                  </a:lnTo>
                  <a:lnTo>
                    <a:pt x="1826298" y="2600323"/>
                  </a:lnTo>
                  <a:lnTo>
                    <a:pt x="1875440" y="2611375"/>
                  </a:lnTo>
                  <a:lnTo>
                    <a:pt x="1927934" y="2621348"/>
                  </a:lnTo>
                  <a:lnTo>
                    <a:pt x="1980466" y="2632197"/>
                  </a:lnTo>
                  <a:lnTo>
                    <a:pt x="2029722" y="2645875"/>
                  </a:lnTo>
                  <a:lnTo>
                    <a:pt x="2072386" y="2664333"/>
                  </a:lnTo>
                  <a:lnTo>
                    <a:pt x="2115136" y="2691639"/>
                  </a:lnTo>
                  <a:lnTo>
                    <a:pt x="2154507" y="2722724"/>
                  </a:lnTo>
                  <a:lnTo>
                    <a:pt x="2190908" y="2756773"/>
                  </a:lnTo>
                  <a:lnTo>
                    <a:pt x="2224748" y="2792969"/>
                  </a:lnTo>
                  <a:lnTo>
                    <a:pt x="2256436" y="2830500"/>
                  </a:lnTo>
                  <a:lnTo>
                    <a:pt x="2286380" y="2868549"/>
                  </a:lnTo>
                  <a:lnTo>
                    <a:pt x="2313152" y="2911488"/>
                  </a:lnTo>
                  <a:lnTo>
                    <a:pt x="2336132" y="2960774"/>
                  </a:lnTo>
                  <a:lnTo>
                    <a:pt x="2356945" y="3011408"/>
                  </a:lnTo>
                  <a:lnTo>
                    <a:pt x="2377218" y="3058390"/>
                  </a:lnTo>
                  <a:lnTo>
                    <a:pt x="2398579" y="3096722"/>
                  </a:lnTo>
                  <a:lnTo>
                    <a:pt x="2422652" y="3121406"/>
                  </a:lnTo>
                  <a:lnTo>
                    <a:pt x="2465714" y="3129603"/>
                  </a:lnTo>
                  <a:lnTo>
                    <a:pt x="2513218" y="3114119"/>
                  </a:lnTo>
                  <a:lnTo>
                    <a:pt x="2559222" y="3087705"/>
                  </a:lnTo>
                  <a:lnTo>
                    <a:pt x="2597785" y="3063113"/>
                  </a:lnTo>
                  <a:lnTo>
                    <a:pt x="2649728" y="3018091"/>
                  </a:lnTo>
                  <a:lnTo>
                    <a:pt x="2668543" y="2992425"/>
                  </a:lnTo>
                  <a:lnTo>
                    <a:pt x="2685288" y="2965831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69" name="object 6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2849" y="3773551"/>
              <a:ext cx="344131" cy="34170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82858" y="808799"/>
              <a:ext cx="112775" cy="180975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7148321" y="1225295"/>
            <a:ext cx="679133" cy="23083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0980">
              <a:lnSpc>
                <a:spcPts val="1763"/>
              </a:lnSpc>
            </a:pPr>
            <a:r>
              <a:rPr sz="1500" b="1" spc="-143" dirty="0">
                <a:solidFill>
                  <a:srgbClr val="435253"/>
                </a:solidFill>
                <a:latin typeface="Trebuchet MS"/>
                <a:cs typeface="Trebuchet MS"/>
              </a:rPr>
              <a:t>Pisa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7893557" y="2907791"/>
            <a:ext cx="5614988" cy="4078605"/>
            <a:chOff x="5262371" y="1938527"/>
            <a:chExt cx="3743325" cy="2719070"/>
          </a:xfrm>
        </p:grpSpPr>
        <p:pic>
          <p:nvPicPr>
            <p:cNvPr id="73" name="object 7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62371" y="1938527"/>
              <a:ext cx="242315" cy="24231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66047" y="4419600"/>
              <a:ext cx="239268" cy="23774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06205" y="2908553"/>
              <a:ext cx="245110" cy="76200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13039343" y="4279391"/>
            <a:ext cx="796290" cy="250068"/>
          </a:xfrm>
          <a:prstGeom prst="rect">
            <a:avLst/>
          </a:prstGeom>
          <a:solidFill>
            <a:srgbClr val="F5821F"/>
          </a:solidFill>
          <a:ln w="9525">
            <a:solidFill>
              <a:srgbClr val="FFFFFF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85725">
              <a:spcBef>
                <a:spcPts val="150"/>
              </a:spcBef>
            </a:pPr>
            <a:r>
              <a:rPr sz="1500" b="1" spc="-217" dirty="0">
                <a:solidFill>
                  <a:srgbClr val="FFFFFF"/>
                </a:solidFill>
                <a:latin typeface="Trebuchet MS"/>
                <a:cs typeface="Trebuchet MS"/>
              </a:rPr>
              <a:t>L’AQUILA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318878" y="5655755"/>
            <a:ext cx="883920" cy="479940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117158" marR="7620" indent="-99060">
              <a:spcBef>
                <a:spcPts val="143"/>
              </a:spcBef>
            </a:pPr>
            <a:r>
              <a:rPr sz="1500" b="1" spc="-263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spc="-19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500" b="1" spc="-248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500" b="1" spc="-1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500" b="1" spc="-188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500" b="1" spc="-203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500" b="1" spc="-22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500" b="1" spc="-188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5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27" dirty="0">
                <a:solidFill>
                  <a:srgbClr val="FFFFFF"/>
                </a:solidFill>
                <a:latin typeface="Trebuchet MS"/>
                <a:cs typeface="Trebuchet MS"/>
              </a:rPr>
              <a:t>di  </a:t>
            </a:r>
            <a:r>
              <a:rPr sz="1500" b="1" spc="-210" dirty="0">
                <a:solidFill>
                  <a:srgbClr val="FFFFFF"/>
                </a:solidFill>
                <a:latin typeface="Trebuchet MS"/>
                <a:cs typeface="Trebuchet MS"/>
              </a:rPr>
              <a:t>Fiumicino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1383517" y="5439080"/>
            <a:ext cx="883920" cy="479940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19050">
              <a:spcBef>
                <a:spcPts val="143"/>
              </a:spcBef>
            </a:pPr>
            <a:r>
              <a:rPr sz="1500" b="1" spc="-25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spc="-19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500" b="1" spc="-2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500" b="1" spc="-195" dirty="0">
                <a:solidFill>
                  <a:srgbClr val="FFFFFF"/>
                </a:solidFill>
                <a:latin typeface="Trebuchet MS"/>
                <a:cs typeface="Trebuchet MS"/>
              </a:rPr>
              <a:t>op</a:t>
            </a:r>
            <a:r>
              <a:rPr sz="1500" b="1" spc="-203" dirty="0">
                <a:solidFill>
                  <a:srgbClr val="FFFFFF"/>
                </a:solidFill>
                <a:latin typeface="Trebuchet MS"/>
                <a:cs typeface="Trebuchet MS"/>
              </a:rPr>
              <a:t>orto</a:t>
            </a:r>
            <a:r>
              <a:rPr sz="1500" b="1" spc="-11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50" dirty="0">
                <a:solidFill>
                  <a:srgbClr val="FFFFFF"/>
                </a:solidFill>
                <a:latin typeface="Trebuchet MS"/>
                <a:cs typeface="Trebuchet MS"/>
              </a:rPr>
              <a:t>di</a:t>
            </a:r>
            <a:endParaRPr sz="1500">
              <a:latin typeface="Trebuchet MS"/>
              <a:cs typeface="Trebuchet MS"/>
            </a:endParaRPr>
          </a:p>
          <a:p>
            <a:pPr marL="119063">
              <a:spcBef>
                <a:spcPts val="8"/>
              </a:spcBef>
            </a:pPr>
            <a:r>
              <a:rPr sz="1500" b="1" spc="-188" dirty="0">
                <a:solidFill>
                  <a:srgbClr val="FFFFFF"/>
                </a:solidFill>
                <a:latin typeface="Trebuchet MS"/>
                <a:cs typeface="Trebuchet MS"/>
              </a:rPr>
              <a:t>Ciampino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0906220" y="1301400"/>
            <a:ext cx="6481763" cy="5440680"/>
            <a:chOff x="7270813" y="867600"/>
            <a:chExt cx="4321175" cy="3627120"/>
          </a:xfrm>
        </p:grpSpPr>
        <p:pic>
          <p:nvPicPr>
            <p:cNvPr id="80" name="object 8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027729" y="2000821"/>
              <a:ext cx="268604" cy="48348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975913" y="867600"/>
              <a:ext cx="1615948" cy="2052701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74458" y="4016502"/>
              <a:ext cx="76200" cy="18770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7275576" y="4200144"/>
              <a:ext cx="475615" cy="289560"/>
            </a:xfrm>
            <a:custGeom>
              <a:avLst/>
              <a:gdLst/>
              <a:ahLst/>
              <a:cxnLst/>
              <a:rect l="l" t="t" r="r" b="b"/>
              <a:pathLst>
                <a:path w="475615" h="289560">
                  <a:moveTo>
                    <a:pt x="475487" y="0"/>
                  </a:moveTo>
                  <a:lnTo>
                    <a:pt x="0" y="0"/>
                  </a:lnTo>
                  <a:lnTo>
                    <a:pt x="0" y="289559"/>
                  </a:lnTo>
                  <a:lnTo>
                    <a:pt x="475487" y="289559"/>
                  </a:lnTo>
                  <a:lnTo>
                    <a:pt x="475487" y="0"/>
                  </a:lnTo>
                  <a:close/>
                </a:path>
              </a:pathLst>
            </a:custGeom>
            <a:solidFill>
              <a:srgbClr val="F5821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84" name="object 84"/>
            <p:cNvSpPr/>
            <p:nvPr/>
          </p:nvSpPr>
          <p:spPr>
            <a:xfrm>
              <a:off x="7275576" y="4200144"/>
              <a:ext cx="475615" cy="289560"/>
            </a:xfrm>
            <a:custGeom>
              <a:avLst/>
              <a:gdLst/>
              <a:ahLst/>
              <a:cxnLst/>
              <a:rect l="l" t="t" r="r" b="b"/>
              <a:pathLst>
                <a:path w="475615" h="289560">
                  <a:moveTo>
                    <a:pt x="0" y="289559"/>
                  </a:moveTo>
                  <a:lnTo>
                    <a:pt x="475487" y="289559"/>
                  </a:lnTo>
                  <a:lnTo>
                    <a:pt x="475487" y="0"/>
                  </a:lnTo>
                  <a:lnTo>
                    <a:pt x="0" y="0"/>
                  </a:lnTo>
                  <a:lnTo>
                    <a:pt x="0" y="28955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10920507" y="6307360"/>
            <a:ext cx="699135" cy="205184"/>
          </a:xfrm>
          <a:prstGeom prst="rect">
            <a:avLst/>
          </a:prstGeom>
          <a:solidFill>
            <a:srgbClr val="F5821F"/>
          </a:solidFill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ts val="1613"/>
              </a:lnSpc>
            </a:pPr>
            <a:r>
              <a:rPr sz="1500" b="1" spc="-240" dirty="0">
                <a:solidFill>
                  <a:srgbClr val="FFFFFF"/>
                </a:solidFill>
                <a:latin typeface="Trebuchet MS"/>
                <a:cs typeface="Trebuchet MS"/>
              </a:rPr>
              <a:t>CASTELLI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0920507" y="6519278"/>
            <a:ext cx="699135" cy="205184"/>
          </a:xfrm>
          <a:prstGeom prst="rect">
            <a:avLst/>
          </a:prstGeom>
          <a:solidFill>
            <a:srgbClr val="F5821F"/>
          </a:solidFill>
        </p:spPr>
        <p:txBody>
          <a:bodyPr vert="horz" wrap="square" lIns="0" tIns="0" rIns="0" bIns="0" rtlCol="0">
            <a:spAutoFit/>
          </a:bodyPr>
          <a:lstStyle/>
          <a:p>
            <a:pPr marL="68580">
              <a:lnSpc>
                <a:spcPts val="1643"/>
              </a:lnSpc>
            </a:pPr>
            <a:r>
              <a:rPr sz="1500" b="1" spc="-171" dirty="0">
                <a:solidFill>
                  <a:srgbClr val="FFFFFF"/>
                </a:solidFill>
                <a:latin typeface="Trebuchet MS"/>
                <a:cs typeface="Trebuchet MS"/>
              </a:rPr>
              <a:t>ROMANI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87" name="object 8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417427" y="4227957"/>
            <a:ext cx="114300" cy="359283"/>
          </a:xfrm>
          <a:prstGeom prst="rect">
            <a:avLst/>
          </a:prstGeom>
        </p:spPr>
      </p:pic>
      <p:sp>
        <p:nvSpPr>
          <p:cNvPr id="88" name="object 88"/>
          <p:cNvSpPr txBox="1"/>
          <p:nvPr/>
        </p:nvSpPr>
        <p:spPr>
          <a:xfrm>
            <a:off x="11121389" y="4585716"/>
            <a:ext cx="711518" cy="244298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89546">
              <a:spcBef>
                <a:spcPts val="105"/>
              </a:spcBef>
            </a:pPr>
            <a:r>
              <a:rPr sz="1500" b="1" spc="-180" dirty="0">
                <a:solidFill>
                  <a:srgbClr val="FFFFFF"/>
                </a:solidFill>
                <a:latin typeface="Trebuchet MS"/>
                <a:cs typeface="Trebuchet MS"/>
              </a:rPr>
              <a:t>RIETI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33" name="TextBox 6">
            <a:extLst>
              <a:ext uri="{FF2B5EF4-FFF2-40B4-BE49-F238E27FC236}">
                <a16:creationId xmlns:a16="http://schemas.microsoft.com/office/drawing/2014/main" id="{B08F76E0-A7CA-D44D-6BC7-45C1897D4CAE}"/>
              </a:ext>
            </a:extLst>
          </p:cNvPr>
          <p:cNvSpPr txBox="1"/>
          <p:nvPr/>
        </p:nvSpPr>
        <p:spPr>
          <a:xfrm>
            <a:off x="914400" y="468323"/>
            <a:ext cx="16687800" cy="585704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400" b="1">
                <a:solidFill>
                  <a:srgbClr val="7E14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sz="2000" spc="-100" dirty="0">
                <a:solidFill>
                  <a:srgbClr val="233A87"/>
                </a:solidFill>
                <a:latin typeface="Trebuchet MS" panose="020B0603020202020204" pitchFamily="34" charset="0"/>
                <a:ea typeface="+mn-ea"/>
                <a:cs typeface="+mn-cs"/>
              </a:rPr>
              <a:t>MACRO LOCATION</a:t>
            </a:r>
          </a:p>
        </p:txBody>
      </p:sp>
      <p:graphicFrame>
        <p:nvGraphicFramePr>
          <p:cNvPr id="137" name="Tabella 136">
            <a:extLst>
              <a:ext uri="{FF2B5EF4-FFF2-40B4-BE49-F238E27FC236}">
                <a16:creationId xmlns:a16="http://schemas.microsoft.com/office/drawing/2014/main" id="{DDFD696C-00B9-235E-00C4-B14ECDE5B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689485"/>
              </p:ext>
            </p:extLst>
          </p:nvPr>
        </p:nvGraphicFramePr>
        <p:xfrm>
          <a:off x="5500352" y="6337364"/>
          <a:ext cx="4379738" cy="2966278"/>
        </p:xfrm>
        <a:graphic>
          <a:graphicData uri="http://schemas.openxmlformats.org/drawingml/2006/table">
            <a:tbl>
              <a:tblPr/>
              <a:tblGrid>
                <a:gridCol w="2295587">
                  <a:extLst>
                    <a:ext uri="{9D8B030D-6E8A-4147-A177-3AD203B41FA5}">
                      <a16:colId xmlns:a16="http://schemas.microsoft.com/office/drawing/2014/main" val="3362973992"/>
                    </a:ext>
                  </a:extLst>
                </a:gridCol>
                <a:gridCol w="906153">
                  <a:extLst>
                    <a:ext uri="{9D8B030D-6E8A-4147-A177-3AD203B41FA5}">
                      <a16:colId xmlns:a16="http://schemas.microsoft.com/office/drawing/2014/main" val="2799173145"/>
                    </a:ext>
                  </a:extLst>
                </a:gridCol>
                <a:gridCol w="1177998">
                  <a:extLst>
                    <a:ext uri="{9D8B030D-6E8A-4147-A177-3AD203B41FA5}">
                      <a16:colId xmlns:a16="http://schemas.microsoft.com/office/drawing/2014/main" val="842941867"/>
                    </a:ext>
                  </a:extLst>
                </a:gridCol>
              </a:tblGrid>
              <a:tr h="21187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DISTANZA DA BORGO PARAELIOS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A8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823113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Punto di interesse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A8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Distanza km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A8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In auto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A8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055091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Rieti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52'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828310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Roma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60'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287781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Perugia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1h40'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586077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Siena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2h10'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788997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Firenze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2h30'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761560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Napoli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2h35'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005211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Milano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A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A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5h30'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A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607491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Ciampino Aeroporto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A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A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55'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A8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150862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Fiumicino Aeroporto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1h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170286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Roma Termini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1h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751548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Stazione Poggio Mirteto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15'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99268"/>
                  </a:ext>
                </a:extLst>
              </a:tr>
              <a:tr h="2118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Autostrada A1 (Ponzano Romano)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233A87"/>
                          </a:solidFill>
                          <a:effectLst/>
                          <a:latin typeface="Calibri" panose="020F0502020204030204" pitchFamily="34" charset="0"/>
                        </a:rPr>
                        <a:t>10'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130228"/>
                  </a:ext>
                </a:extLst>
              </a:tr>
            </a:tbl>
          </a:graphicData>
        </a:graphic>
      </p:graphicFrame>
      <p:sp>
        <p:nvSpPr>
          <p:cNvPr id="138" name="CasellaDiTesto 137">
            <a:extLst>
              <a:ext uri="{FF2B5EF4-FFF2-40B4-BE49-F238E27FC236}">
                <a16:creationId xmlns:a16="http://schemas.microsoft.com/office/drawing/2014/main" id="{320D4559-97EA-08F8-6F01-FB31F70B878B}"/>
              </a:ext>
            </a:extLst>
          </p:cNvPr>
          <p:cNvSpPr txBox="1"/>
          <p:nvPr/>
        </p:nvSpPr>
        <p:spPr>
          <a:xfrm>
            <a:off x="566807" y="3331846"/>
            <a:ext cx="435258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Regione Lazio si trova nella parte centrale dell’Italia, bagnata a ovest dal Mar Tirreno e confinante con Toscana, Umbria, Marche, Abruzzo, Molise e Campania.</a:t>
            </a:r>
          </a:p>
          <a:p>
            <a:pPr algn="just"/>
            <a:endParaRPr lang="it-IT" sz="2200" dirty="0">
              <a:solidFill>
                <a:srgbClr val="233A87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Rieti è collegata da due aeroporti, Ciampino e Fiumicino, situati rispettivamente a  77 e 87 km, raggiungibili in circa 1 ora di auto.</a:t>
            </a:r>
          </a:p>
          <a:p>
            <a:pPr algn="just"/>
            <a:endParaRPr lang="it-IT" sz="2200" dirty="0">
              <a:solidFill>
                <a:srgbClr val="233A87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9" name="Rettangolo 138">
            <a:extLst>
              <a:ext uri="{FF2B5EF4-FFF2-40B4-BE49-F238E27FC236}">
                <a16:creationId xmlns:a16="http://schemas.microsoft.com/office/drawing/2014/main" id="{2DEBDEB9-79D5-FE67-C017-B4D34F368525}"/>
              </a:ext>
            </a:extLst>
          </p:cNvPr>
          <p:cNvSpPr/>
          <p:nvPr/>
        </p:nvSpPr>
        <p:spPr>
          <a:xfrm>
            <a:off x="304800" y="976707"/>
            <a:ext cx="18516600" cy="8559723"/>
          </a:xfrm>
          <a:prstGeom prst="rect">
            <a:avLst/>
          </a:prstGeom>
          <a:noFill/>
          <a:ln>
            <a:solidFill>
              <a:srgbClr val="D1A8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B751901-6BC1-67E3-6DAB-135CEA07A396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9" b="32760"/>
          <a:stretch/>
        </p:blipFill>
        <p:spPr>
          <a:xfrm>
            <a:off x="17449802" y="9706655"/>
            <a:ext cx="761999" cy="385844"/>
          </a:xfrm>
          <a:prstGeom prst="rect">
            <a:avLst/>
          </a:prstGeom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FEA41717-5223-102D-28DC-DD5E9EB8357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3</a:t>
            </a:fld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4563" y="9733787"/>
            <a:ext cx="141732" cy="166877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6273546" y="1177291"/>
            <a:ext cx="11633454" cy="8245602"/>
            <a:chOff x="3715511" y="784860"/>
            <a:chExt cx="7755636" cy="5497068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5511" y="784860"/>
              <a:ext cx="7755636" cy="54970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4061" y="1436115"/>
              <a:ext cx="4190491" cy="454685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937896" y="3329177"/>
              <a:ext cx="283845" cy="326390"/>
            </a:xfrm>
            <a:custGeom>
              <a:avLst/>
              <a:gdLst/>
              <a:ahLst/>
              <a:cxnLst/>
              <a:rect l="l" t="t" r="r" b="b"/>
              <a:pathLst>
                <a:path w="283845" h="326389">
                  <a:moveTo>
                    <a:pt x="34782" y="250094"/>
                  </a:moveTo>
                  <a:lnTo>
                    <a:pt x="20732" y="254095"/>
                  </a:lnTo>
                  <a:lnTo>
                    <a:pt x="8874" y="263525"/>
                  </a:lnTo>
                  <a:lnTo>
                    <a:pt x="1585" y="276758"/>
                  </a:lnTo>
                  <a:lnTo>
                    <a:pt x="0" y="291290"/>
                  </a:lnTo>
                  <a:lnTo>
                    <a:pt x="3962" y="305369"/>
                  </a:lnTo>
                  <a:lnTo>
                    <a:pt x="13319" y="317246"/>
                  </a:lnTo>
                  <a:lnTo>
                    <a:pt x="26606" y="324532"/>
                  </a:lnTo>
                  <a:lnTo>
                    <a:pt x="41132" y="326104"/>
                  </a:lnTo>
                  <a:lnTo>
                    <a:pt x="55181" y="322103"/>
                  </a:lnTo>
                  <a:lnTo>
                    <a:pt x="67040" y="312674"/>
                  </a:lnTo>
                  <a:lnTo>
                    <a:pt x="74328" y="299440"/>
                  </a:lnTo>
                  <a:lnTo>
                    <a:pt x="74894" y="294259"/>
                  </a:lnTo>
                  <a:lnTo>
                    <a:pt x="45196" y="294259"/>
                  </a:lnTo>
                  <a:lnTo>
                    <a:pt x="30718" y="281940"/>
                  </a:lnTo>
                  <a:lnTo>
                    <a:pt x="54094" y="254291"/>
                  </a:lnTo>
                  <a:lnTo>
                    <a:pt x="49307" y="251666"/>
                  </a:lnTo>
                  <a:lnTo>
                    <a:pt x="34782" y="250094"/>
                  </a:lnTo>
                  <a:close/>
                </a:path>
                <a:path w="283845" h="326389">
                  <a:moveTo>
                    <a:pt x="54094" y="254291"/>
                  </a:moveTo>
                  <a:lnTo>
                    <a:pt x="30718" y="281940"/>
                  </a:lnTo>
                  <a:lnTo>
                    <a:pt x="45196" y="294259"/>
                  </a:lnTo>
                  <a:lnTo>
                    <a:pt x="68602" y="266578"/>
                  </a:lnTo>
                  <a:lnTo>
                    <a:pt x="62595" y="258952"/>
                  </a:lnTo>
                  <a:lnTo>
                    <a:pt x="54094" y="254291"/>
                  </a:lnTo>
                  <a:close/>
                </a:path>
                <a:path w="283845" h="326389">
                  <a:moveTo>
                    <a:pt x="68602" y="266578"/>
                  </a:moveTo>
                  <a:lnTo>
                    <a:pt x="45196" y="294259"/>
                  </a:lnTo>
                  <a:lnTo>
                    <a:pt x="74894" y="294259"/>
                  </a:lnTo>
                  <a:lnTo>
                    <a:pt x="75914" y="284908"/>
                  </a:lnTo>
                  <a:lnTo>
                    <a:pt x="71951" y="270829"/>
                  </a:lnTo>
                  <a:lnTo>
                    <a:pt x="68602" y="266578"/>
                  </a:lnTo>
                  <a:close/>
                </a:path>
                <a:path w="283845" h="326389">
                  <a:moveTo>
                    <a:pt x="269097" y="0"/>
                  </a:moveTo>
                  <a:lnTo>
                    <a:pt x="54094" y="254291"/>
                  </a:lnTo>
                  <a:lnTo>
                    <a:pt x="62595" y="258952"/>
                  </a:lnTo>
                  <a:lnTo>
                    <a:pt x="68602" y="266578"/>
                  </a:lnTo>
                  <a:lnTo>
                    <a:pt x="283702" y="12192"/>
                  </a:lnTo>
                  <a:lnTo>
                    <a:pt x="269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2662917" y="4720590"/>
            <a:ext cx="716280" cy="251031"/>
          </a:xfrm>
          <a:prstGeom prst="rect">
            <a:avLst/>
          </a:prstGeom>
          <a:solidFill>
            <a:srgbClr val="F5821F"/>
          </a:solidFill>
          <a:ln w="9525">
            <a:solidFill>
              <a:srgbClr val="FFFFFF"/>
            </a:solidFill>
          </a:ln>
        </p:spPr>
        <p:txBody>
          <a:bodyPr vert="horz" wrap="square" lIns="0" tIns="20003" rIns="0" bIns="0" rtlCol="0">
            <a:spAutoFit/>
          </a:bodyPr>
          <a:lstStyle/>
          <a:p>
            <a:pPr marL="189546">
              <a:spcBef>
                <a:spcPts val="158"/>
              </a:spcBef>
            </a:pPr>
            <a:r>
              <a:rPr sz="1500" b="1" spc="-180" dirty="0">
                <a:solidFill>
                  <a:srgbClr val="FFFFFF"/>
                </a:solidFill>
                <a:latin typeface="Trebuchet MS"/>
                <a:cs typeface="Trebuchet MS"/>
              </a:rPr>
              <a:t>RIETI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248959" y="5246180"/>
            <a:ext cx="139065" cy="430530"/>
          </a:xfrm>
          <a:custGeom>
            <a:avLst/>
            <a:gdLst/>
            <a:ahLst/>
            <a:cxnLst/>
            <a:rect l="l" t="t" r="r" b="b"/>
            <a:pathLst>
              <a:path w="92709" h="287020">
                <a:moveTo>
                  <a:pt x="53407" y="71295"/>
                </a:moveTo>
                <a:lnTo>
                  <a:pt x="44323" y="74930"/>
                </a:lnTo>
                <a:lnTo>
                  <a:pt x="34628" y="74930"/>
                </a:lnTo>
                <a:lnTo>
                  <a:pt x="73532" y="286512"/>
                </a:lnTo>
                <a:lnTo>
                  <a:pt x="92328" y="283083"/>
                </a:lnTo>
                <a:lnTo>
                  <a:pt x="54075" y="74930"/>
                </a:lnTo>
                <a:lnTo>
                  <a:pt x="44323" y="74930"/>
                </a:lnTo>
                <a:lnTo>
                  <a:pt x="34597" y="74760"/>
                </a:lnTo>
                <a:lnTo>
                  <a:pt x="54043" y="74760"/>
                </a:lnTo>
                <a:lnTo>
                  <a:pt x="53407" y="71295"/>
                </a:lnTo>
                <a:close/>
              </a:path>
              <a:path w="92709" h="287020">
                <a:moveTo>
                  <a:pt x="46862" y="35687"/>
                </a:moveTo>
                <a:lnTo>
                  <a:pt x="28067" y="39243"/>
                </a:lnTo>
                <a:lnTo>
                  <a:pt x="34597" y="74760"/>
                </a:lnTo>
                <a:lnTo>
                  <a:pt x="44323" y="74930"/>
                </a:lnTo>
                <a:lnTo>
                  <a:pt x="53407" y="71295"/>
                </a:lnTo>
                <a:lnTo>
                  <a:pt x="46862" y="35687"/>
                </a:lnTo>
                <a:close/>
              </a:path>
              <a:path w="92709" h="287020">
                <a:moveTo>
                  <a:pt x="30606" y="0"/>
                </a:moveTo>
                <a:lnTo>
                  <a:pt x="16555" y="5621"/>
                </a:lnTo>
                <a:lnTo>
                  <a:pt x="6111" y="15827"/>
                </a:lnTo>
                <a:lnTo>
                  <a:pt x="263" y="29200"/>
                </a:lnTo>
                <a:lnTo>
                  <a:pt x="0" y="44323"/>
                </a:lnTo>
                <a:lnTo>
                  <a:pt x="5621" y="58374"/>
                </a:lnTo>
                <a:lnTo>
                  <a:pt x="15827" y="68818"/>
                </a:lnTo>
                <a:lnTo>
                  <a:pt x="29200" y="74666"/>
                </a:lnTo>
                <a:lnTo>
                  <a:pt x="34597" y="74760"/>
                </a:lnTo>
                <a:lnTo>
                  <a:pt x="28067" y="39243"/>
                </a:lnTo>
                <a:lnTo>
                  <a:pt x="46862" y="35687"/>
                </a:lnTo>
                <a:lnTo>
                  <a:pt x="74841" y="35687"/>
                </a:lnTo>
                <a:lnTo>
                  <a:pt x="74929" y="30607"/>
                </a:lnTo>
                <a:lnTo>
                  <a:pt x="69308" y="16555"/>
                </a:lnTo>
                <a:lnTo>
                  <a:pt x="59102" y="6111"/>
                </a:lnTo>
                <a:lnTo>
                  <a:pt x="45729" y="263"/>
                </a:lnTo>
                <a:lnTo>
                  <a:pt x="30606" y="0"/>
                </a:lnTo>
                <a:close/>
              </a:path>
              <a:path w="92709" h="287020">
                <a:moveTo>
                  <a:pt x="74841" y="35687"/>
                </a:moveTo>
                <a:lnTo>
                  <a:pt x="46862" y="35687"/>
                </a:lnTo>
                <a:lnTo>
                  <a:pt x="53407" y="71295"/>
                </a:lnTo>
                <a:lnTo>
                  <a:pt x="58374" y="69308"/>
                </a:lnTo>
                <a:lnTo>
                  <a:pt x="68818" y="59102"/>
                </a:lnTo>
                <a:lnTo>
                  <a:pt x="74666" y="45729"/>
                </a:lnTo>
                <a:lnTo>
                  <a:pt x="74841" y="356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28" name="object 28"/>
          <p:cNvSpPr txBox="1"/>
          <p:nvPr/>
        </p:nvSpPr>
        <p:spPr>
          <a:xfrm>
            <a:off x="11725658" y="5671567"/>
            <a:ext cx="1294448" cy="250068"/>
          </a:xfrm>
          <a:prstGeom prst="rect">
            <a:avLst/>
          </a:prstGeom>
          <a:solidFill>
            <a:srgbClr val="F5821F"/>
          </a:solidFill>
          <a:ln w="9525">
            <a:solidFill>
              <a:srgbClr val="FFFFFF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74308">
              <a:spcBef>
                <a:spcPts val="150"/>
              </a:spcBef>
            </a:pPr>
            <a:r>
              <a:rPr sz="1500" b="1" spc="-203" dirty="0">
                <a:solidFill>
                  <a:srgbClr val="FFFFFF"/>
                </a:solidFill>
                <a:latin typeface="Trebuchet MS"/>
                <a:cs typeface="Trebuchet MS"/>
              </a:rPr>
              <a:t>CONTIGLIANO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311641" y="5525263"/>
            <a:ext cx="1565910" cy="256802"/>
          </a:xfrm>
          <a:prstGeom prst="rect">
            <a:avLst/>
          </a:prstGeom>
          <a:solidFill>
            <a:srgbClr val="F5821F"/>
          </a:solidFill>
          <a:ln w="9525">
            <a:solidFill>
              <a:srgbClr val="FFFFFF"/>
            </a:solidFill>
          </a:ln>
        </p:spPr>
        <p:txBody>
          <a:bodyPr vert="horz" wrap="square" lIns="0" tIns="25718" rIns="0" bIns="0" rtlCol="0">
            <a:spAutoFit/>
          </a:bodyPr>
          <a:lstStyle/>
          <a:p>
            <a:pPr marL="141923">
              <a:spcBef>
                <a:spcPts val="203"/>
              </a:spcBef>
            </a:pPr>
            <a:r>
              <a:rPr sz="1500" b="1" spc="-13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500" b="1" spc="-263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spc="-171" dirty="0">
                <a:solidFill>
                  <a:srgbClr val="FFFFFF"/>
                </a:solidFill>
                <a:latin typeface="Trebuchet MS"/>
                <a:cs typeface="Trebuchet MS"/>
              </a:rPr>
              <a:t>GLI</a:t>
            </a:r>
            <a:r>
              <a:rPr sz="1500" b="1" spc="-263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spc="-19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500" b="1" spc="-203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500" b="1" spc="-11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203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500" b="1" spc="-248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spc="-18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500" b="1" spc="-23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500" b="1" spc="-225" dirty="0">
                <a:solidFill>
                  <a:srgbClr val="FFFFFF"/>
                </a:solidFill>
                <a:latin typeface="Trebuchet MS"/>
                <a:cs typeface="Trebuchet MS"/>
              </a:rPr>
              <a:t>NA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035921" y="5824346"/>
            <a:ext cx="237173" cy="422910"/>
          </a:xfrm>
          <a:custGeom>
            <a:avLst/>
            <a:gdLst/>
            <a:ahLst/>
            <a:cxnLst/>
            <a:rect l="l" t="t" r="r" b="b"/>
            <a:pathLst>
              <a:path w="158114" h="281939">
                <a:moveTo>
                  <a:pt x="95789" y="214942"/>
                </a:moveTo>
                <a:lnTo>
                  <a:pt x="91447" y="218138"/>
                </a:lnTo>
                <a:lnTo>
                  <a:pt x="83883" y="230631"/>
                </a:lnTo>
                <a:lnTo>
                  <a:pt x="81557" y="245030"/>
                </a:lnTo>
                <a:lnTo>
                  <a:pt x="85089" y="259714"/>
                </a:lnTo>
                <a:lnTo>
                  <a:pt x="94059" y="271952"/>
                </a:lnTo>
                <a:lnTo>
                  <a:pt x="106552" y="279511"/>
                </a:lnTo>
                <a:lnTo>
                  <a:pt x="120951" y="281807"/>
                </a:lnTo>
                <a:lnTo>
                  <a:pt x="135636" y="278256"/>
                </a:lnTo>
                <a:lnTo>
                  <a:pt x="147873" y="269341"/>
                </a:lnTo>
                <a:lnTo>
                  <a:pt x="155432" y="256841"/>
                </a:lnTo>
                <a:lnTo>
                  <a:pt x="156874" y="247776"/>
                </a:lnTo>
                <a:lnTo>
                  <a:pt x="110998" y="247776"/>
                </a:lnTo>
                <a:lnTo>
                  <a:pt x="95789" y="214942"/>
                </a:lnTo>
                <a:close/>
              </a:path>
              <a:path w="158114" h="281939">
                <a:moveTo>
                  <a:pt x="113053" y="206905"/>
                </a:moveTo>
                <a:lnTo>
                  <a:pt x="103632" y="209169"/>
                </a:lnTo>
                <a:lnTo>
                  <a:pt x="95789" y="214942"/>
                </a:lnTo>
                <a:lnTo>
                  <a:pt x="110998" y="247776"/>
                </a:lnTo>
                <a:lnTo>
                  <a:pt x="128270" y="239775"/>
                </a:lnTo>
                <a:lnTo>
                  <a:pt x="113053" y="206905"/>
                </a:lnTo>
                <a:close/>
              </a:path>
              <a:path w="158114" h="281939">
                <a:moveTo>
                  <a:pt x="118334" y="205636"/>
                </a:moveTo>
                <a:lnTo>
                  <a:pt x="113053" y="206905"/>
                </a:lnTo>
                <a:lnTo>
                  <a:pt x="128270" y="239775"/>
                </a:lnTo>
                <a:lnTo>
                  <a:pt x="110998" y="247776"/>
                </a:lnTo>
                <a:lnTo>
                  <a:pt x="156874" y="247776"/>
                </a:lnTo>
                <a:lnTo>
                  <a:pt x="157728" y="242413"/>
                </a:lnTo>
                <a:lnTo>
                  <a:pt x="154177" y="227710"/>
                </a:lnTo>
                <a:lnTo>
                  <a:pt x="145262" y="215526"/>
                </a:lnTo>
                <a:lnTo>
                  <a:pt x="132762" y="207962"/>
                </a:lnTo>
                <a:lnTo>
                  <a:pt x="118334" y="205636"/>
                </a:lnTo>
                <a:close/>
              </a:path>
              <a:path w="158114" h="281939">
                <a:moveTo>
                  <a:pt x="17272" y="0"/>
                </a:moveTo>
                <a:lnTo>
                  <a:pt x="0" y="8127"/>
                </a:lnTo>
                <a:lnTo>
                  <a:pt x="95789" y="214942"/>
                </a:lnTo>
                <a:lnTo>
                  <a:pt x="103632" y="209169"/>
                </a:lnTo>
                <a:lnTo>
                  <a:pt x="113053" y="206905"/>
                </a:lnTo>
                <a:lnTo>
                  <a:pt x="172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1" name="object 31"/>
          <p:cNvSpPr txBox="1"/>
          <p:nvPr/>
        </p:nvSpPr>
        <p:spPr>
          <a:xfrm>
            <a:off x="11949685" y="7436357"/>
            <a:ext cx="1565910" cy="256802"/>
          </a:xfrm>
          <a:prstGeom prst="rect">
            <a:avLst/>
          </a:prstGeom>
          <a:solidFill>
            <a:srgbClr val="F5821F"/>
          </a:solidFill>
          <a:ln w="9525">
            <a:solidFill>
              <a:srgbClr val="FFFFFF"/>
            </a:solidFill>
          </a:ln>
        </p:spPr>
        <p:txBody>
          <a:bodyPr vert="horz" wrap="square" lIns="0" tIns="25718" rIns="0" bIns="0" rtlCol="0">
            <a:spAutoFit/>
          </a:bodyPr>
          <a:lstStyle/>
          <a:p>
            <a:pPr marL="244793">
              <a:spcBef>
                <a:spcPts val="203"/>
              </a:spcBef>
            </a:pPr>
            <a:r>
              <a:rPr sz="1500" b="1" spc="-30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500" b="1" spc="-263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spc="-248" dirty="0">
                <a:solidFill>
                  <a:srgbClr val="FFFFFF"/>
                </a:solidFill>
                <a:latin typeface="Trebuchet MS"/>
                <a:cs typeface="Trebuchet MS"/>
              </a:rPr>
              <a:t>RA</a:t>
            </a:r>
            <a:r>
              <a:rPr sz="1500" b="1" spc="-11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23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500" b="1" spc="-18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500" b="1" spc="-11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203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500" b="1" spc="-248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spc="-18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500" b="1" spc="-23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500" b="1" spc="-225" dirty="0">
                <a:solidFill>
                  <a:srgbClr val="FFFFFF"/>
                </a:solidFill>
                <a:latin typeface="Trebuchet MS"/>
                <a:cs typeface="Trebuchet MS"/>
              </a:rPr>
              <a:t>NA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060957" y="7716392"/>
            <a:ext cx="678180" cy="250508"/>
          </a:xfrm>
          <a:custGeom>
            <a:avLst/>
            <a:gdLst/>
            <a:ahLst/>
            <a:cxnLst/>
            <a:rect l="l" t="t" r="r" b="b"/>
            <a:pathLst>
              <a:path w="452120" h="167004">
                <a:moveTo>
                  <a:pt x="42243" y="91146"/>
                </a:moveTo>
                <a:lnTo>
                  <a:pt x="27164" y="92456"/>
                </a:lnTo>
                <a:lnTo>
                  <a:pt x="13775" y="99444"/>
                </a:lnTo>
                <a:lnTo>
                  <a:pt x="4446" y="110648"/>
                </a:lnTo>
                <a:lnTo>
                  <a:pt x="0" y="124567"/>
                </a:lnTo>
                <a:lnTo>
                  <a:pt x="1256" y="139700"/>
                </a:lnTo>
                <a:lnTo>
                  <a:pt x="8262" y="153088"/>
                </a:lnTo>
                <a:lnTo>
                  <a:pt x="19496" y="162417"/>
                </a:lnTo>
                <a:lnTo>
                  <a:pt x="33420" y="166864"/>
                </a:lnTo>
                <a:lnTo>
                  <a:pt x="48500" y="165607"/>
                </a:lnTo>
                <a:lnTo>
                  <a:pt x="61888" y="158547"/>
                </a:lnTo>
                <a:lnTo>
                  <a:pt x="71217" y="147319"/>
                </a:lnTo>
                <a:lnTo>
                  <a:pt x="74143" y="138175"/>
                </a:lnTo>
                <a:lnTo>
                  <a:pt x="40499" y="138175"/>
                </a:lnTo>
                <a:lnTo>
                  <a:pt x="35165" y="119887"/>
                </a:lnTo>
                <a:lnTo>
                  <a:pt x="69909" y="109755"/>
                </a:lnTo>
                <a:lnTo>
                  <a:pt x="67401" y="104957"/>
                </a:lnTo>
                <a:lnTo>
                  <a:pt x="56167" y="95599"/>
                </a:lnTo>
                <a:lnTo>
                  <a:pt x="42243" y="91146"/>
                </a:lnTo>
                <a:close/>
              </a:path>
              <a:path w="452120" h="167004">
                <a:moveTo>
                  <a:pt x="69909" y="109755"/>
                </a:moveTo>
                <a:lnTo>
                  <a:pt x="35165" y="119887"/>
                </a:lnTo>
                <a:lnTo>
                  <a:pt x="40499" y="138175"/>
                </a:lnTo>
                <a:lnTo>
                  <a:pt x="75216" y="128051"/>
                </a:lnTo>
                <a:lnTo>
                  <a:pt x="74408" y="118363"/>
                </a:lnTo>
                <a:lnTo>
                  <a:pt x="69909" y="109755"/>
                </a:lnTo>
                <a:close/>
              </a:path>
              <a:path w="452120" h="167004">
                <a:moveTo>
                  <a:pt x="75216" y="128051"/>
                </a:moveTo>
                <a:lnTo>
                  <a:pt x="40499" y="138175"/>
                </a:lnTo>
                <a:lnTo>
                  <a:pt x="74143" y="138175"/>
                </a:lnTo>
                <a:lnTo>
                  <a:pt x="75664" y="133425"/>
                </a:lnTo>
                <a:lnTo>
                  <a:pt x="75216" y="128051"/>
                </a:lnTo>
                <a:close/>
              </a:path>
              <a:path w="452120" h="167004">
                <a:moveTo>
                  <a:pt x="446264" y="0"/>
                </a:moveTo>
                <a:lnTo>
                  <a:pt x="69909" y="109755"/>
                </a:lnTo>
                <a:lnTo>
                  <a:pt x="74408" y="118363"/>
                </a:lnTo>
                <a:lnTo>
                  <a:pt x="75216" y="128051"/>
                </a:lnTo>
                <a:lnTo>
                  <a:pt x="451598" y="18287"/>
                </a:lnTo>
                <a:lnTo>
                  <a:pt x="4462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3" name="object 33"/>
          <p:cNvSpPr txBox="1"/>
          <p:nvPr/>
        </p:nvSpPr>
        <p:spPr>
          <a:xfrm>
            <a:off x="10877550" y="6064757"/>
            <a:ext cx="1591628" cy="254878"/>
          </a:xfrm>
          <a:prstGeom prst="rect">
            <a:avLst/>
          </a:prstGeom>
          <a:solidFill>
            <a:srgbClr val="F5821F"/>
          </a:solidFill>
          <a:ln w="9525">
            <a:solidFill>
              <a:srgbClr val="FFFFFF"/>
            </a:solidFill>
          </a:ln>
        </p:spPr>
        <p:txBody>
          <a:bodyPr vert="horz" wrap="square" lIns="0" tIns="23813" rIns="0" bIns="0" rtlCol="0">
            <a:spAutoFit/>
          </a:bodyPr>
          <a:lstStyle/>
          <a:p>
            <a:pPr marL="197168">
              <a:spcBef>
                <a:spcPts val="188"/>
              </a:spcBef>
            </a:pPr>
            <a:r>
              <a:rPr sz="1500" b="1" spc="-203" dirty="0">
                <a:solidFill>
                  <a:srgbClr val="FFFFFF"/>
                </a:solidFill>
                <a:latin typeface="Trebuchet MS"/>
                <a:cs typeface="Trebuchet MS"/>
              </a:rPr>
              <a:t>POG</a:t>
            </a:r>
            <a:r>
              <a:rPr sz="1500" b="1" spc="-21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500" b="1" spc="-2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500" b="1" spc="-11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3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500" b="1" spc="-28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500" b="1" spc="-30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500" b="1" spc="-293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500" b="1" spc="-323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500" b="1" spc="-2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926976" y="6343650"/>
            <a:ext cx="754380" cy="447675"/>
          </a:xfrm>
          <a:custGeom>
            <a:avLst/>
            <a:gdLst/>
            <a:ahLst/>
            <a:cxnLst/>
            <a:rect l="l" t="t" r="r" b="b"/>
            <a:pathLst>
              <a:path w="502920" h="298450">
                <a:moveTo>
                  <a:pt x="34061" y="222361"/>
                </a:moveTo>
                <a:lnTo>
                  <a:pt x="19627" y="226822"/>
                </a:lnTo>
                <a:lnTo>
                  <a:pt x="8068" y="236595"/>
                </a:lnTo>
                <a:lnTo>
                  <a:pt x="1355" y="249570"/>
                </a:lnTo>
                <a:lnTo>
                  <a:pt x="0" y="264094"/>
                </a:lnTo>
                <a:lnTo>
                  <a:pt x="4514" y="278511"/>
                </a:lnTo>
                <a:lnTo>
                  <a:pt x="14233" y="290123"/>
                </a:lnTo>
                <a:lnTo>
                  <a:pt x="27215" y="296830"/>
                </a:lnTo>
                <a:lnTo>
                  <a:pt x="41769" y="298156"/>
                </a:lnTo>
                <a:lnTo>
                  <a:pt x="56203" y="293624"/>
                </a:lnTo>
                <a:lnTo>
                  <a:pt x="67762" y="283904"/>
                </a:lnTo>
                <a:lnTo>
                  <a:pt x="74475" y="270922"/>
                </a:lnTo>
                <a:lnTo>
                  <a:pt x="74691" y="268605"/>
                </a:lnTo>
                <a:lnTo>
                  <a:pt x="42487" y="268605"/>
                </a:lnTo>
                <a:lnTo>
                  <a:pt x="33343" y="251841"/>
                </a:lnTo>
                <a:lnTo>
                  <a:pt x="65043" y="234485"/>
                </a:lnTo>
                <a:lnTo>
                  <a:pt x="61596" y="230393"/>
                </a:lnTo>
                <a:lnTo>
                  <a:pt x="48615" y="223710"/>
                </a:lnTo>
                <a:lnTo>
                  <a:pt x="34061" y="222361"/>
                </a:lnTo>
                <a:close/>
              </a:path>
              <a:path w="502920" h="298450">
                <a:moveTo>
                  <a:pt x="65043" y="234485"/>
                </a:moveTo>
                <a:lnTo>
                  <a:pt x="33343" y="251841"/>
                </a:lnTo>
                <a:lnTo>
                  <a:pt x="42487" y="268605"/>
                </a:lnTo>
                <a:lnTo>
                  <a:pt x="74223" y="251229"/>
                </a:lnTo>
                <a:lnTo>
                  <a:pt x="71316" y="241935"/>
                </a:lnTo>
                <a:lnTo>
                  <a:pt x="65043" y="234485"/>
                </a:lnTo>
                <a:close/>
              </a:path>
              <a:path w="502920" h="298450">
                <a:moveTo>
                  <a:pt x="74223" y="251229"/>
                </a:moveTo>
                <a:lnTo>
                  <a:pt x="42487" y="268605"/>
                </a:lnTo>
                <a:lnTo>
                  <a:pt x="74691" y="268605"/>
                </a:lnTo>
                <a:lnTo>
                  <a:pt x="75830" y="256369"/>
                </a:lnTo>
                <a:lnTo>
                  <a:pt x="74223" y="251229"/>
                </a:lnTo>
                <a:close/>
              </a:path>
              <a:path w="502920" h="298450">
                <a:moveTo>
                  <a:pt x="493337" y="0"/>
                </a:moveTo>
                <a:lnTo>
                  <a:pt x="65043" y="234485"/>
                </a:lnTo>
                <a:lnTo>
                  <a:pt x="71316" y="241935"/>
                </a:lnTo>
                <a:lnTo>
                  <a:pt x="74223" y="251229"/>
                </a:lnTo>
                <a:lnTo>
                  <a:pt x="502481" y="16763"/>
                </a:lnTo>
                <a:lnTo>
                  <a:pt x="4933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5" name="object 35"/>
          <p:cNvSpPr txBox="1"/>
          <p:nvPr/>
        </p:nvSpPr>
        <p:spPr>
          <a:xfrm>
            <a:off x="14107668" y="7582662"/>
            <a:ext cx="1565910" cy="255839"/>
          </a:xfrm>
          <a:prstGeom prst="rect">
            <a:avLst/>
          </a:prstGeom>
          <a:solidFill>
            <a:srgbClr val="F5821F"/>
          </a:solidFill>
          <a:ln w="9525">
            <a:solidFill>
              <a:srgbClr val="FFFFFF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364806">
              <a:spcBef>
                <a:spcPts val="195"/>
              </a:spcBef>
            </a:pPr>
            <a:r>
              <a:rPr sz="1500" b="1" spc="-217" dirty="0">
                <a:solidFill>
                  <a:srgbClr val="FFFFFF"/>
                </a:solidFill>
                <a:latin typeface="Trebuchet MS"/>
                <a:cs typeface="Trebuchet MS"/>
              </a:rPr>
              <a:t>BORGOROSE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831951" y="2929508"/>
            <a:ext cx="1806893" cy="5373053"/>
          </a:xfrm>
          <a:custGeom>
            <a:avLst/>
            <a:gdLst/>
            <a:ahLst/>
            <a:cxnLst/>
            <a:rect l="l" t="t" r="r" b="b"/>
            <a:pathLst>
              <a:path w="1204595" h="3582035">
                <a:moveTo>
                  <a:pt x="157721" y="3542385"/>
                </a:moveTo>
                <a:lnTo>
                  <a:pt x="154178" y="3527679"/>
                </a:lnTo>
                <a:lnTo>
                  <a:pt x="145249" y="3515499"/>
                </a:lnTo>
                <a:lnTo>
                  <a:pt x="132753" y="3507930"/>
                </a:lnTo>
                <a:lnTo>
                  <a:pt x="118325" y="3505606"/>
                </a:lnTo>
                <a:lnTo>
                  <a:pt x="113042" y="3506876"/>
                </a:lnTo>
                <a:lnTo>
                  <a:pt x="17272" y="3299968"/>
                </a:lnTo>
                <a:lnTo>
                  <a:pt x="0" y="3308096"/>
                </a:lnTo>
                <a:lnTo>
                  <a:pt x="95783" y="3514915"/>
                </a:lnTo>
                <a:lnTo>
                  <a:pt x="91440" y="3518116"/>
                </a:lnTo>
                <a:lnTo>
                  <a:pt x="83883" y="3530600"/>
                </a:lnTo>
                <a:lnTo>
                  <a:pt x="81546" y="3545001"/>
                </a:lnTo>
                <a:lnTo>
                  <a:pt x="85090" y="3559683"/>
                </a:lnTo>
                <a:lnTo>
                  <a:pt x="94056" y="3571925"/>
                </a:lnTo>
                <a:lnTo>
                  <a:pt x="106553" y="3579482"/>
                </a:lnTo>
                <a:lnTo>
                  <a:pt x="120942" y="3581781"/>
                </a:lnTo>
                <a:lnTo>
                  <a:pt x="135636" y="3578225"/>
                </a:lnTo>
                <a:lnTo>
                  <a:pt x="147866" y="3569309"/>
                </a:lnTo>
                <a:lnTo>
                  <a:pt x="155422" y="3556812"/>
                </a:lnTo>
                <a:lnTo>
                  <a:pt x="156870" y="3547745"/>
                </a:lnTo>
                <a:lnTo>
                  <a:pt x="157721" y="3542385"/>
                </a:lnTo>
                <a:close/>
              </a:path>
              <a:path w="1204595" h="3582035">
                <a:moveTo>
                  <a:pt x="1204087" y="18288"/>
                </a:moveTo>
                <a:lnTo>
                  <a:pt x="1198880" y="0"/>
                </a:lnTo>
                <a:lnTo>
                  <a:pt x="740295" y="131381"/>
                </a:lnTo>
                <a:lnTo>
                  <a:pt x="737806" y="126555"/>
                </a:lnTo>
                <a:lnTo>
                  <a:pt x="726643" y="117182"/>
                </a:lnTo>
                <a:lnTo>
                  <a:pt x="712736" y="112687"/>
                </a:lnTo>
                <a:lnTo>
                  <a:pt x="697611" y="113919"/>
                </a:lnTo>
                <a:lnTo>
                  <a:pt x="684199" y="120840"/>
                </a:lnTo>
                <a:lnTo>
                  <a:pt x="674827" y="132003"/>
                </a:lnTo>
                <a:lnTo>
                  <a:pt x="670331" y="145910"/>
                </a:lnTo>
                <a:lnTo>
                  <a:pt x="671576" y="161036"/>
                </a:lnTo>
                <a:lnTo>
                  <a:pt x="678484" y="174447"/>
                </a:lnTo>
                <a:lnTo>
                  <a:pt x="689648" y="183819"/>
                </a:lnTo>
                <a:lnTo>
                  <a:pt x="703554" y="188315"/>
                </a:lnTo>
                <a:lnTo>
                  <a:pt x="718693" y="187071"/>
                </a:lnTo>
                <a:lnTo>
                  <a:pt x="732091" y="180162"/>
                </a:lnTo>
                <a:lnTo>
                  <a:pt x="741464" y="168998"/>
                </a:lnTo>
                <a:lnTo>
                  <a:pt x="744486" y="159639"/>
                </a:lnTo>
                <a:lnTo>
                  <a:pt x="745959" y="155092"/>
                </a:lnTo>
                <a:lnTo>
                  <a:pt x="745515" y="149694"/>
                </a:lnTo>
                <a:lnTo>
                  <a:pt x="1204087" y="18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7" name="object 37"/>
          <p:cNvSpPr txBox="1"/>
          <p:nvPr/>
        </p:nvSpPr>
        <p:spPr>
          <a:xfrm>
            <a:off x="15893035" y="2450591"/>
            <a:ext cx="1482090" cy="355867"/>
          </a:xfrm>
          <a:prstGeom prst="rect">
            <a:avLst/>
          </a:prstGeom>
          <a:solidFill>
            <a:srgbClr val="FFC000"/>
          </a:solidFill>
          <a:ln w="9525">
            <a:solidFill>
              <a:srgbClr val="FFFFFF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75248">
              <a:spcBef>
                <a:spcPts val="975"/>
              </a:spcBef>
            </a:pPr>
            <a:r>
              <a:rPr sz="1500" b="1" spc="-203" dirty="0">
                <a:solidFill>
                  <a:srgbClr val="FFFFFF"/>
                </a:solidFill>
                <a:latin typeface="Trebuchet MS"/>
                <a:cs typeface="Trebuchet MS"/>
              </a:rPr>
              <a:t>PROV</a:t>
            </a:r>
            <a:r>
              <a:rPr sz="1500" b="1" spc="-10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500" b="1" spc="-22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500" b="1" spc="-203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500" b="1" spc="-23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500" b="1" spc="-263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6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500" b="1" spc="-1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5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71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500" b="1" spc="-98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500" b="1" spc="-210" dirty="0">
                <a:solidFill>
                  <a:srgbClr val="FFFFFF"/>
                </a:solidFill>
                <a:latin typeface="Trebuchet MS"/>
                <a:cs typeface="Trebuchet MS"/>
              </a:rPr>
              <a:t>ETI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182214" y="9170213"/>
            <a:ext cx="1590675" cy="179857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19050">
              <a:spcBef>
                <a:spcPts val="143"/>
              </a:spcBef>
            </a:pPr>
            <a:r>
              <a:rPr sz="1050" spc="-45" dirty="0">
                <a:solidFill>
                  <a:srgbClr val="FFFFFF"/>
                </a:solidFill>
                <a:latin typeface="Tahoma"/>
                <a:cs typeface="Tahoma"/>
              </a:rPr>
              <a:t>Fonte:</a:t>
            </a:r>
            <a:r>
              <a:rPr sz="10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15" dirty="0">
                <a:solidFill>
                  <a:srgbClr val="FFFFFF"/>
                </a:solidFill>
                <a:latin typeface="Tahoma"/>
                <a:cs typeface="Tahoma"/>
              </a:rPr>
              <a:t>Google</a:t>
            </a:r>
            <a:r>
              <a:rPr sz="10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-53" dirty="0">
                <a:solidFill>
                  <a:srgbClr val="FFFFFF"/>
                </a:solidFill>
                <a:latin typeface="Tahoma"/>
                <a:cs typeface="Tahoma"/>
              </a:rPr>
              <a:t>Earth</a:t>
            </a:r>
            <a:r>
              <a:rPr sz="105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-30" dirty="0">
                <a:solidFill>
                  <a:srgbClr val="FFFFFF"/>
                </a:solidFill>
                <a:latin typeface="Tahoma"/>
                <a:cs typeface="Tahoma"/>
              </a:rPr>
              <a:t>(2023)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643880" y="1483613"/>
            <a:ext cx="290513" cy="453390"/>
          </a:xfrm>
          <a:custGeom>
            <a:avLst/>
            <a:gdLst/>
            <a:ahLst/>
            <a:cxnLst/>
            <a:rect l="l" t="t" r="r" b="b"/>
            <a:pathLst>
              <a:path w="193675" h="302259">
                <a:moveTo>
                  <a:pt x="96774" y="0"/>
                </a:moveTo>
                <a:lnTo>
                  <a:pt x="0" y="301751"/>
                </a:lnTo>
                <a:lnTo>
                  <a:pt x="193548" y="301751"/>
                </a:lnTo>
                <a:lnTo>
                  <a:pt x="967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40" name="object 40"/>
          <p:cNvSpPr txBox="1"/>
          <p:nvPr/>
        </p:nvSpPr>
        <p:spPr>
          <a:xfrm>
            <a:off x="6623495" y="1916735"/>
            <a:ext cx="334328" cy="664606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19050">
              <a:spcBef>
                <a:spcPts val="143"/>
              </a:spcBef>
            </a:pPr>
            <a:r>
              <a:rPr sz="4200" b="1" spc="-48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41" name="TextBox 6">
            <a:extLst>
              <a:ext uri="{FF2B5EF4-FFF2-40B4-BE49-F238E27FC236}">
                <a16:creationId xmlns:a16="http://schemas.microsoft.com/office/drawing/2014/main" id="{401255A0-3144-752B-8573-81FC131688F2}"/>
              </a:ext>
            </a:extLst>
          </p:cNvPr>
          <p:cNvSpPr txBox="1"/>
          <p:nvPr/>
        </p:nvSpPr>
        <p:spPr>
          <a:xfrm>
            <a:off x="967741" y="415573"/>
            <a:ext cx="16687800" cy="585704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400" b="1">
                <a:solidFill>
                  <a:srgbClr val="7E14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sz="2000" spc="-100" dirty="0">
                <a:solidFill>
                  <a:srgbClr val="233A87"/>
                </a:solidFill>
                <a:latin typeface="Trebuchet MS" panose="020B0603020202020204" pitchFamily="34" charset="0"/>
                <a:ea typeface="+mn-ea"/>
                <a:cs typeface="+mn-cs"/>
              </a:rPr>
              <a:t>MICRO LOCATION</a:t>
            </a: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B02A97FE-3C52-231B-8DDA-4E0E109A80FC}"/>
              </a:ext>
            </a:extLst>
          </p:cNvPr>
          <p:cNvCxnSpPr/>
          <p:nvPr/>
        </p:nvCxnSpPr>
        <p:spPr>
          <a:xfrm>
            <a:off x="10807505" y="2128682"/>
            <a:ext cx="697887" cy="22882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0EE1EDD6-54D7-486E-781D-F3B13883CCC2}"/>
              </a:ext>
            </a:extLst>
          </p:cNvPr>
          <p:cNvCxnSpPr>
            <a:cxnSpLocks/>
          </p:cNvCxnSpPr>
          <p:nvPr/>
        </p:nvCxnSpPr>
        <p:spPr>
          <a:xfrm flipV="1">
            <a:off x="10807505" y="1810081"/>
            <a:ext cx="1454678" cy="3186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7F647163-7705-0893-BEF3-E48B2BB5A566}"/>
              </a:ext>
            </a:extLst>
          </p:cNvPr>
          <p:cNvCxnSpPr>
            <a:cxnSpLocks/>
          </p:cNvCxnSpPr>
          <p:nvPr/>
        </p:nvCxnSpPr>
        <p:spPr>
          <a:xfrm flipV="1">
            <a:off x="12189449" y="1842218"/>
            <a:ext cx="72734" cy="248673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2DA0F6DA-48FC-8A0D-1718-035B4D6558E3}"/>
              </a:ext>
            </a:extLst>
          </p:cNvPr>
          <p:cNvCxnSpPr>
            <a:cxnSpLocks/>
          </p:cNvCxnSpPr>
          <p:nvPr/>
        </p:nvCxnSpPr>
        <p:spPr>
          <a:xfrm flipH="1">
            <a:off x="11492416" y="4309592"/>
            <a:ext cx="697033" cy="10737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riangolo isoscele 60">
            <a:extLst>
              <a:ext uri="{FF2B5EF4-FFF2-40B4-BE49-F238E27FC236}">
                <a16:creationId xmlns:a16="http://schemas.microsoft.com/office/drawing/2014/main" id="{4CD1682E-38D1-BB90-83C2-FC771CB811E2}"/>
              </a:ext>
            </a:extLst>
          </p:cNvPr>
          <p:cNvSpPr/>
          <p:nvPr/>
        </p:nvSpPr>
        <p:spPr>
          <a:xfrm rot="11235650">
            <a:off x="9668439" y="4074096"/>
            <a:ext cx="3325326" cy="2616617"/>
          </a:xfrm>
          <a:prstGeom prst="triangle">
            <a:avLst>
              <a:gd name="adj" fmla="val 59337"/>
            </a:avLst>
          </a:prstGeom>
          <a:gradFill>
            <a:gsLst>
              <a:gs pos="92000">
                <a:srgbClr val="BDD0E6"/>
              </a:gs>
              <a:gs pos="3000">
                <a:schemeClr val="accent1">
                  <a:lumMod val="45000"/>
                  <a:lumOff val="55000"/>
                  <a:alpha val="58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A074A1B8-455D-AFF7-97C4-71BFF9D58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3542" y="1610397"/>
            <a:ext cx="3703641" cy="3353091"/>
          </a:xfrm>
          <a:prstGeom prst="ellipse">
            <a:avLst/>
          </a:prstGeom>
          <a:ln w="25400" cap="rnd">
            <a:solidFill>
              <a:schemeClr val="bg1"/>
            </a:solidFill>
            <a:prstDash val="solid"/>
          </a:ln>
          <a:effectLst>
            <a:outerShdw sx="1000" sy="1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>
            <a:bevelT w="0" h="0" prst="hardEdge"/>
            <a:extrusionClr>
              <a:srgbClr val="000000"/>
            </a:extrusionClr>
          </a:sp3d>
        </p:spPr>
      </p:pic>
      <p:sp>
        <p:nvSpPr>
          <p:cNvPr id="62" name="Rettangolo 61">
            <a:extLst>
              <a:ext uri="{FF2B5EF4-FFF2-40B4-BE49-F238E27FC236}">
                <a16:creationId xmlns:a16="http://schemas.microsoft.com/office/drawing/2014/main" id="{E6E530FD-49D1-FE91-BB7C-F8127B20798A}"/>
              </a:ext>
            </a:extLst>
          </p:cNvPr>
          <p:cNvSpPr/>
          <p:nvPr/>
        </p:nvSpPr>
        <p:spPr>
          <a:xfrm>
            <a:off x="8427979" y="6319635"/>
            <a:ext cx="1676932" cy="25487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kern="800" spc="-100" dirty="0">
                <a:solidFill>
                  <a:schemeClr val="tx1"/>
                </a:solidFill>
              </a:rPr>
              <a:t>BORGO PARAELIOS</a:t>
            </a:r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1B2B369C-3F88-4A69-0F0C-D6BACD612F5B}"/>
              </a:ext>
            </a:extLst>
          </p:cNvPr>
          <p:cNvSpPr/>
          <p:nvPr/>
        </p:nvSpPr>
        <p:spPr>
          <a:xfrm>
            <a:off x="10699011" y="6509595"/>
            <a:ext cx="138114" cy="1584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8790361B-CEB0-61A8-9892-F5E5C83D46B7}"/>
              </a:ext>
            </a:extLst>
          </p:cNvPr>
          <p:cNvCxnSpPr>
            <a:cxnSpLocks/>
            <a:stCxn id="62" idx="3"/>
            <a:endCxn id="63" idx="2"/>
          </p:cNvCxnSpPr>
          <p:nvPr/>
        </p:nvCxnSpPr>
        <p:spPr>
          <a:xfrm>
            <a:off x="10104911" y="6447074"/>
            <a:ext cx="594100" cy="14176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881FE6BA-4AF9-9FC8-3905-47C4DDCB28CC}"/>
              </a:ext>
            </a:extLst>
          </p:cNvPr>
          <p:cNvSpPr txBox="1"/>
          <p:nvPr/>
        </p:nvSpPr>
        <p:spPr>
          <a:xfrm>
            <a:off x="533400" y="1378449"/>
            <a:ext cx="5602032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Borgo Paraelios si trova nella frazione di  Valle Colicchia nel comune di Poggio Catino, non lontano dal comune di Poggio Mirteto a soli 7 km.</a:t>
            </a:r>
          </a:p>
          <a:p>
            <a:pPr algn="just"/>
            <a:endParaRPr lang="it-IT" sz="1000" dirty="0">
              <a:solidFill>
                <a:srgbClr val="233A87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 il resto della Sabina Tiberina, l’area è caratterizzata da paesaggi collinari e da un'atmosfera tipicamente rurale, vedute panoramiche e un ambiente naturale, con  campi coltivati, vigneti e uliveti.</a:t>
            </a:r>
          </a:p>
          <a:p>
            <a:pPr algn="just"/>
            <a:endParaRPr lang="it-IT" sz="1000" dirty="0">
              <a:solidFill>
                <a:srgbClr val="233A87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principali città della provincia di Rieti includono il capoluogo, Poggio Mirteto, Magliano Sabina, Borgorose e Torri in Sabina.</a:t>
            </a:r>
          </a:p>
          <a:p>
            <a:pPr algn="just"/>
            <a:endParaRPr lang="it-IT" sz="1000" dirty="0">
              <a:solidFill>
                <a:srgbClr val="233A87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L’Hotel dista</a:t>
            </a:r>
          </a:p>
          <a:p>
            <a:pPr marL="342900" indent="-342900" algn="just">
              <a:buClr>
                <a:srgbClr val="D1A830"/>
              </a:buClr>
              <a:buFont typeface="Wingdings" panose="05000000000000000000" pitchFamily="2" charset="2"/>
              <a:buChar char="§"/>
            </a:pPr>
            <a:r>
              <a:rPr lang="it-IT" sz="2200" b="1" dirty="0">
                <a:solidFill>
                  <a:srgbClr val="233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minuti </a:t>
            </a:r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 </a:t>
            </a:r>
            <a:r>
              <a:rPr lang="it-IT" sz="2200" b="1" dirty="0">
                <a:solidFill>
                  <a:srgbClr val="233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casello</a:t>
            </a:r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Ponzano Romano-Soratte dell’autostrada </a:t>
            </a:r>
            <a:r>
              <a:rPr lang="it-IT" sz="2200" b="1" dirty="0">
                <a:solidFill>
                  <a:srgbClr val="233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A1</a:t>
            </a:r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 algn="just">
              <a:buClr>
                <a:srgbClr val="D1A830"/>
              </a:buClr>
              <a:buFont typeface="Wingdings" panose="05000000000000000000" pitchFamily="2" charset="2"/>
              <a:buChar char="§"/>
            </a:pPr>
            <a:r>
              <a:rPr lang="it-IT" sz="2200" b="1" dirty="0">
                <a:solidFill>
                  <a:srgbClr val="233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minuti </a:t>
            </a:r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 centro logistico Amazon di Passo Corese, uno degli impianti più avanzati di </a:t>
            </a:r>
            <a:r>
              <a:rPr lang="it-IT" sz="2200" b="1" dirty="0">
                <a:solidFill>
                  <a:srgbClr val="233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Amazon</a:t>
            </a:r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Italia che si estende su una superficie di 65.000 mq</a:t>
            </a:r>
          </a:p>
          <a:p>
            <a:pPr marL="342900" indent="-342900" algn="just">
              <a:buClr>
                <a:srgbClr val="D1A830"/>
              </a:buClr>
              <a:buFont typeface="Wingdings" panose="05000000000000000000" pitchFamily="2" charset="2"/>
              <a:buChar char="§"/>
            </a:pPr>
            <a:r>
              <a:rPr lang="it-IT" sz="2200" b="1" dirty="0">
                <a:solidFill>
                  <a:srgbClr val="233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 minuti dal Grande Raccordo Anulare</a:t>
            </a: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6FB3B723-A5C8-191B-BA49-4F5230FCBAD8}"/>
              </a:ext>
            </a:extLst>
          </p:cNvPr>
          <p:cNvCxnSpPr/>
          <p:nvPr/>
        </p:nvCxnSpPr>
        <p:spPr>
          <a:xfrm>
            <a:off x="10684816" y="2466075"/>
            <a:ext cx="697887" cy="2288287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6F4AE459-33FD-E2CA-EE1A-E5BA3BA9D4F0}"/>
              </a:ext>
            </a:extLst>
          </p:cNvPr>
          <p:cNvCxnSpPr>
            <a:cxnSpLocks/>
          </p:cNvCxnSpPr>
          <p:nvPr/>
        </p:nvCxnSpPr>
        <p:spPr>
          <a:xfrm flipV="1">
            <a:off x="10684816" y="2147474"/>
            <a:ext cx="1454678" cy="3186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203011F5-1D20-3E06-76C8-BA2DEB7E669C}"/>
              </a:ext>
            </a:extLst>
          </p:cNvPr>
          <p:cNvCxnSpPr>
            <a:cxnSpLocks/>
          </p:cNvCxnSpPr>
          <p:nvPr/>
        </p:nvCxnSpPr>
        <p:spPr>
          <a:xfrm flipV="1">
            <a:off x="12066760" y="2179611"/>
            <a:ext cx="72734" cy="2486736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2E4EE057-CDFF-B3D7-7187-A156E30228B2}"/>
              </a:ext>
            </a:extLst>
          </p:cNvPr>
          <p:cNvCxnSpPr>
            <a:cxnSpLocks/>
          </p:cNvCxnSpPr>
          <p:nvPr/>
        </p:nvCxnSpPr>
        <p:spPr>
          <a:xfrm flipH="1">
            <a:off x="11369727" y="4646985"/>
            <a:ext cx="697033" cy="107377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tangolo 75">
            <a:extLst>
              <a:ext uri="{FF2B5EF4-FFF2-40B4-BE49-F238E27FC236}">
                <a16:creationId xmlns:a16="http://schemas.microsoft.com/office/drawing/2014/main" id="{08813A03-DF1F-F984-5B24-48805BA4D3F0}"/>
              </a:ext>
            </a:extLst>
          </p:cNvPr>
          <p:cNvSpPr/>
          <p:nvPr/>
        </p:nvSpPr>
        <p:spPr>
          <a:xfrm>
            <a:off x="304800" y="976707"/>
            <a:ext cx="18516600" cy="8565245"/>
          </a:xfrm>
          <a:prstGeom prst="rect">
            <a:avLst/>
          </a:prstGeom>
          <a:noFill/>
          <a:ln>
            <a:solidFill>
              <a:srgbClr val="D1A8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697565E-44C8-8613-AC83-21A5AC3E74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9" b="32760"/>
          <a:stretch/>
        </p:blipFill>
        <p:spPr>
          <a:xfrm>
            <a:off x="17449802" y="9706655"/>
            <a:ext cx="761999" cy="385844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75D861-8B8A-EDCB-C1FB-C16389F51A0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4</a:t>
            </a:fld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72722" y="9733787"/>
            <a:ext cx="132588" cy="16687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163313" y="1177289"/>
            <a:ext cx="12557760" cy="8250555"/>
            <a:chOff x="3099816" y="784859"/>
            <a:chExt cx="8371840" cy="55003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5512" y="784859"/>
              <a:ext cx="7755636" cy="54970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99816" y="2520695"/>
              <a:ext cx="2941320" cy="3764279"/>
            </a:xfrm>
            <a:custGeom>
              <a:avLst/>
              <a:gdLst/>
              <a:ahLst/>
              <a:cxnLst/>
              <a:rect l="l" t="t" r="r" b="b"/>
              <a:pathLst>
                <a:path w="2941320" h="3764279">
                  <a:moveTo>
                    <a:pt x="2941320" y="0"/>
                  </a:moveTo>
                  <a:lnTo>
                    <a:pt x="0" y="0"/>
                  </a:lnTo>
                  <a:lnTo>
                    <a:pt x="0" y="3764279"/>
                  </a:lnTo>
                  <a:lnTo>
                    <a:pt x="2941320" y="3764279"/>
                  </a:lnTo>
                  <a:lnTo>
                    <a:pt x="2941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953000" y="3918203"/>
            <a:ext cx="4457700" cy="5509260"/>
            <a:chOff x="2959607" y="2612135"/>
            <a:chExt cx="2971800" cy="3672840"/>
          </a:xfrm>
        </p:grpSpPr>
        <p:sp>
          <p:nvSpPr>
            <p:cNvPr id="14" name="object 14"/>
            <p:cNvSpPr/>
            <p:nvPr/>
          </p:nvSpPr>
          <p:spPr>
            <a:xfrm>
              <a:off x="2959607" y="2612135"/>
              <a:ext cx="2971800" cy="3672840"/>
            </a:xfrm>
            <a:custGeom>
              <a:avLst/>
              <a:gdLst/>
              <a:ahLst/>
              <a:cxnLst/>
              <a:rect l="l" t="t" r="r" b="b"/>
              <a:pathLst>
                <a:path w="2971800" h="3672840">
                  <a:moveTo>
                    <a:pt x="2971799" y="0"/>
                  </a:moveTo>
                  <a:lnTo>
                    <a:pt x="0" y="0"/>
                  </a:lnTo>
                  <a:lnTo>
                    <a:pt x="0" y="3672840"/>
                  </a:lnTo>
                  <a:lnTo>
                    <a:pt x="2971799" y="3672840"/>
                  </a:lnTo>
                  <a:lnTo>
                    <a:pt x="2971799" y="0"/>
                  </a:lnTo>
                  <a:close/>
                </a:path>
              </a:pathLst>
            </a:custGeom>
            <a:solidFill>
              <a:srgbClr val="E4E8E9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5429" y="2956369"/>
              <a:ext cx="152781" cy="1558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1936" y="2706623"/>
              <a:ext cx="1425956" cy="1722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55429" y="3145345"/>
              <a:ext cx="152781" cy="1558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5429" y="3335845"/>
              <a:ext cx="152781" cy="15582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55429" y="3526345"/>
              <a:ext cx="157416" cy="15582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55429" y="3718369"/>
              <a:ext cx="152844" cy="1558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55429" y="3914965"/>
              <a:ext cx="155892" cy="1558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49802" y="2986150"/>
              <a:ext cx="693864" cy="1112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49802" y="3178809"/>
              <a:ext cx="318262" cy="1112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22598" y="3178809"/>
              <a:ext cx="434187" cy="1112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49802" y="3371087"/>
              <a:ext cx="677570" cy="1112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49802" y="3756024"/>
              <a:ext cx="1144676" cy="1112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49802" y="3909694"/>
              <a:ext cx="597623" cy="1112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61525" y="4099369"/>
              <a:ext cx="154305" cy="15582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61525" y="4286821"/>
              <a:ext cx="154305" cy="1558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61525" y="4483417"/>
              <a:ext cx="155892" cy="15735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56152" y="4102353"/>
              <a:ext cx="772160" cy="11125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56152" y="4294631"/>
              <a:ext cx="820635" cy="1112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56152" y="4486909"/>
              <a:ext cx="1076172" cy="11125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56152" y="4679568"/>
              <a:ext cx="597408" cy="11125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63049" y="4675441"/>
              <a:ext cx="169608" cy="15582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57509" y="2954845"/>
              <a:ext cx="154304" cy="15735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57509" y="3145345"/>
              <a:ext cx="162242" cy="15582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57509" y="3335845"/>
              <a:ext cx="162242" cy="15582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57509" y="3526345"/>
              <a:ext cx="167576" cy="15582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457509" y="3776281"/>
              <a:ext cx="164528" cy="15582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57509" y="4068889"/>
              <a:ext cx="165290" cy="15735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652772" y="2995548"/>
              <a:ext cx="941704" cy="11125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652772" y="3171443"/>
              <a:ext cx="900277" cy="1112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52772" y="3347592"/>
              <a:ext cx="962660" cy="11125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652772" y="3523487"/>
              <a:ext cx="1222146" cy="11125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652772" y="3645407"/>
              <a:ext cx="525195" cy="11125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652772" y="3824985"/>
              <a:ext cx="765187" cy="11125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52772" y="3946905"/>
              <a:ext cx="765187" cy="1112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652772" y="4126102"/>
              <a:ext cx="1139939" cy="11125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465129" y="4302061"/>
              <a:ext cx="159956" cy="15582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465129" y="4483417"/>
              <a:ext cx="163258" cy="15582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652772" y="4323587"/>
              <a:ext cx="588149" cy="11125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652772" y="4499736"/>
              <a:ext cx="798817" cy="11125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058477" y="5234749"/>
              <a:ext cx="154305" cy="15582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069970" y="4970652"/>
              <a:ext cx="1227670" cy="17221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058477" y="5423725"/>
              <a:ext cx="154305" cy="15582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058477" y="5612701"/>
              <a:ext cx="154305" cy="15582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058477" y="5801677"/>
              <a:ext cx="158051" cy="15582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058477" y="5990653"/>
              <a:ext cx="154305" cy="15582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253739" y="5227065"/>
              <a:ext cx="158496" cy="11125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372611" y="5227065"/>
              <a:ext cx="1067079" cy="11125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253739" y="5423026"/>
              <a:ext cx="960437" cy="11125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253739" y="5618987"/>
              <a:ext cx="794080" cy="11125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253739" y="5814974"/>
              <a:ext cx="698157" cy="11125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253739" y="6010960"/>
              <a:ext cx="437540" cy="11125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465129" y="4666297"/>
              <a:ext cx="163766" cy="15735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652772" y="4683201"/>
              <a:ext cx="1123975" cy="111556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16045053" y="9176918"/>
            <a:ext cx="1605915" cy="164783"/>
            <a:chOff x="10354309" y="6117945"/>
            <a:chExt cx="1070610" cy="109855"/>
          </a:xfrm>
        </p:grpSpPr>
        <p:pic>
          <p:nvPicPr>
            <p:cNvPr id="69" name="object 6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354309" y="6117945"/>
              <a:ext cx="1051178" cy="10972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1357482" y="6117945"/>
              <a:ext cx="67055" cy="109728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6426519" y="1481328"/>
            <a:ext cx="672464" cy="1102995"/>
            <a:chOff x="3941953" y="987552"/>
            <a:chExt cx="448309" cy="735330"/>
          </a:xfrm>
        </p:grpSpPr>
        <p:sp>
          <p:nvSpPr>
            <p:cNvPr id="72" name="object 72"/>
            <p:cNvSpPr/>
            <p:nvPr/>
          </p:nvSpPr>
          <p:spPr>
            <a:xfrm>
              <a:off x="3956304" y="987552"/>
              <a:ext cx="193675" cy="302260"/>
            </a:xfrm>
            <a:custGeom>
              <a:avLst/>
              <a:gdLst/>
              <a:ahLst/>
              <a:cxnLst/>
              <a:rect l="l" t="t" r="r" b="b"/>
              <a:pathLst>
                <a:path w="193675" h="302259">
                  <a:moveTo>
                    <a:pt x="96774" y="0"/>
                  </a:moveTo>
                  <a:lnTo>
                    <a:pt x="0" y="301751"/>
                  </a:lnTo>
                  <a:lnTo>
                    <a:pt x="193548" y="301751"/>
                  </a:lnTo>
                  <a:lnTo>
                    <a:pt x="96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pic>
          <p:nvPicPr>
            <p:cNvPr id="73" name="object 7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941953" y="1320419"/>
              <a:ext cx="448055" cy="402336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9639681" y="2154175"/>
            <a:ext cx="6286500" cy="6820853"/>
            <a:chOff x="6084061" y="1436116"/>
            <a:chExt cx="4191000" cy="4547235"/>
          </a:xfrm>
        </p:grpSpPr>
        <p:pic>
          <p:nvPicPr>
            <p:cNvPr id="75" name="object 7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084061" y="1436116"/>
              <a:ext cx="4190491" cy="454685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837297" y="3276600"/>
              <a:ext cx="70103" cy="11582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990141" y="3547681"/>
              <a:ext cx="152780" cy="15278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406449" y="5115877"/>
              <a:ext cx="152781" cy="15278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322629" y="3529393"/>
              <a:ext cx="158051" cy="15430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029765" y="4847653"/>
              <a:ext cx="154304" cy="152781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513129" y="3611689"/>
              <a:ext cx="152780" cy="152781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778049" y="3887533"/>
              <a:ext cx="158686" cy="152781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852981" y="3959161"/>
              <a:ext cx="152780" cy="15430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485441" y="4722685"/>
              <a:ext cx="155892" cy="152781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581197" y="2374201"/>
              <a:ext cx="154305" cy="154305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868221" y="3465385"/>
              <a:ext cx="154305" cy="15430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644193" y="3441001"/>
              <a:ext cx="156908" cy="15430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644193" y="4649533"/>
              <a:ext cx="170624" cy="152781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200453" y="3803713"/>
              <a:ext cx="152780" cy="152781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885241" y="5410009"/>
              <a:ext cx="161861" cy="15430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726489" y="3622357"/>
              <a:ext cx="166560" cy="15430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962709" y="4134421"/>
              <a:ext cx="164528" cy="154305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8104441" y="3986593"/>
              <a:ext cx="165290" cy="154305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543609" y="3834193"/>
              <a:ext cx="161099" cy="152781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9168193" y="5355145"/>
              <a:ext cx="164528" cy="15430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8014525" y="3732085"/>
              <a:ext cx="154304" cy="154304"/>
            </a:xfrm>
            <a:prstGeom prst="rect">
              <a:avLst/>
            </a:prstGeom>
          </p:spPr>
        </p:pic>
      </p:grpSp>
      <p:sp>
        <p:nvSpPr>
          <p:cNvPr id="116" name="object 116"/>
          <p:cNvSpPr txBox="1"/>
          <p:nvPr/>
        </p:nvSpPr>
        <p:spPr>
          <a:xfrm>
            <a:off x="10264332" y="6229544"/>
            <a:ext cx="1764983" cy="31451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FF"/>
            </a:solidFill>
          </a:ln>
        </p:spPr>
        <p:txBody>
          <a:bodyPr vert="horz" wrap="square" lIns="0" tIns="67628" rIns="0" bIns="0" rtlCol="0" anchor="t" anchorCtr="0">
            <a:spAutoFit/>
          </a:bodyPr>
          <a:lstStyle/>
          <a:p>
            <a:pPr algn="ctr">
              <a:spcBef>
                <a:spcPts val="533"/>
              </a:spcBef>
            </a:pPr>
            <a:r>
              <a:rPr lang="it-IT" sz="1600" b="1" kern="800" spc="-100" dirty="0"/>
              <a:t>BORGO PARAELIOS</a:t>
            </a:r>
            <a:endParaRPr sz="1600" b="1" kern="800" spc="-100" dirty="0"/>
          </a:p>
        </p:txBody>
      </p:sp>
      <p:pic>
        <p:nvPicPr>
          <p:cNvPr id="120" name="object 120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5397436" y="5317617"/>
            <a:ext cx="1470279" cy="166878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3068015" y="4660868"/>
            <a:ext cx="229170" cy="231456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1054049" y="8096726"/>
            <a:ext cx="246030" cy="229172"/>
          </a:xfrm>
          <a:prstGeom prst="rect">
            <a:avLst/>
          </a:prstGeom>
        </p:spPr>
      </p:pic>
      <p:sp>
        <p:nvSpPr>
          <p:cNvPr id="126" name="TextBox 6">
            <a:extLst>
              <a:ext uri="{FF2B5EF4-FFF2-40B4-BE49-F238E27FC236}">
                <a16:creationId xmlns:a16="http://schemas.microsoft.com/office/drawing/2014/main" id="{1F72244F-58DF-029A-5E01-1DCF60313824}"/>
              </a:ext>
            </a:extLst>
          </p:cNvPr>
          <p:cNvSpPr txBox="1"/>
          <p:nvPr/>
        </p:nvSpPr>
        <p:spPr>
          <a:xfrm>
            <a:off x="914400" y="468323"/>
            <a:ext cx="16687800" cy="585704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400" b="1">
                <a:solidFill>
                  <a:srgbClr val="7E14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sz="2000" spc="-100" dirty="0">
                <a:solidFill>
                  <a:srgbClr val="233A87"/>
                </a:solidFill>
                <a:latin typeface="Trebuchet MS" panose="020B0603020202020204" pitchFamily="34" charset="0"/>
                <a:ea typeface="+mn-ea"/>
                <a:cs typeface="+mn-cs"/>
              </a:rPr>
              <a:t>MICRO LOCATION – GENERATORI DI DOMANDA</a:t>
            </a:r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77AFA7D6-EEA6-6942-9181-0064DAAC5777}"/>
              </a:ext>
            </a:extLst>
          </p:cNvPr>
          <p:cNvSpPr txBox="1"/>
          <p:nvPr/>
        </p:nvSpPr>
        <p:spPr>
          <a:xfrm>
            <a:off x="7323249" y="7277100"/>
            <a:ext cx="20329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Insediamenti</a:t>
            </a:r>
          </a:p>
          <a:p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aziendali più vicini</a:t>
            </a:r>
          </a:p>
          <a:p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a Borgo Paraelios</a:t>
            </a:r>
          </a:p>
          <a:p>
            <a:endParaRPr lang="it-IT" sz="1600" b="1" dirty="0">
              <a:solidFill>
                <a:schemeClr val="bg1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endParaRPr lang="it-IT" sz="1600" b="1" dirty="0">
              <a:solidFill>
                <a:schemeClr val="bg1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33" name="Immagine 132">
            <a:extLst>
              <a:ext uri="{FF2B5EF4-FFF2-40B4-BE49-F238E27FC236}">
                <a16:creationId xmlns:a16="http://schemas.microsoft.com/office/drawing/2014/main" id="{FD540682-A579-5920-D795-880F376083F9}"/>
              </a:ext>
            </a:extLst>
          </p:cNvPr>
          <p:cNvPicPr>
            <a:picLocks noChangeAspect="1"/>
          </p:cNvPicPr>
          <p:nvPr/>
        </p:nvPicPr>
        <p:blipFill rotWithShape="1"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" t="58793" r="21164" b="-15604"/>
          <a:stretch/>
        </p:blipFill>
        <p:spPr>
          <a:xfrm>
            <a:off x="11697022" y="5049822"/>
            <a:ext cx="223231" cy="352614"/>
          </a:xfrm>
          <a:prstGeom prst="rect">
            <a:avLst/>
          </a:prstGeom>
        </p:spPr>
      </p:pic>
      <p:sp>
        <p:nvSpPr>
          <p:cNvPr id="134" name="Ovale 133">
            <a:extLst>
              <a:ext uri="{FF2B5EF4-FFF2-40B4-BE49-F238E27FC236}">
                <a16:creationId xmlns:a16="http://schemas.microsoft.com/office/drawing/2014/main" id="{A66B48E4-01F2-A312-C089-A4C57100C86A}"/>
              </a:ext>
            </a:extLst>
          </p:cNvPr>
          <p:cNvSpPr/>
          <p:nvPr/>
        </p:nvSpPr>
        <p:spPr>
          <a:xfrm>
            <a:off x="11790791" y="7130430"/>
            <a:ext cx="138114" cy="1584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631D6652-914E-92E2-3A45-2CE7CCC798F3}"/>
              </a:ext>
            </a:extLst>
          </p:cNvPr>
          <p:cNvCxnSpPr>
            <a:cxnSpLocks/>
            <a:endCxn id="134" idx="1"/>
          </p:cNvCxnSpPr>
          <p:nvPr/>
        </p:nvCxnSpPr>
        <p:spPr>
          <a:xfrm>
            <a:off x="11350739" y="6551284"/>
            <a:ext cx="460278" cy="6023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Connettore 137">
            <a:extLst>
              <a:ext uri="{FF2B5EF4-FFF2-40B4-BE49-F238E27FC236}">
                <a16:creationId xmlns:a16="http://schemas.microsoft.com/office/drawing/2014/main" id="{43105C7A-16B9-FCC2-9E21-C3F482203394}"/>
              </a:ext>
            </a:extLst>
          </p:cNvPr>
          <p:cNvSpPr/>
          <p:nvPr/>
        </p:nvSpPr>
        <p:spPr>
          <a:xfrm>
            <a:off x="7331250" y="8191500"/>
            <a:ext cx="229172" cy="222306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2" name="Connettore 141">
            <a:extLst>
              <a:ext uri="{FF2B5EF4-FFF2-40B4-BE49-F238E27FC236}">
                <a16:creationId xmlns:a16="http://schemas.microsoft.com/office/drawing/2014/main" id="{28D06205-1261-F13C-6CD0-02827BEF841B}"/>
              </a:ext>
            </a:extLst>
          </p:cNvPr>
          <p:cNvSpPr/>
          <p:nvPr/>
        </p:nvSpPr>
        <p:spPr>
          <a:xfrm>
            <a:off x="7335900" y="8477255"/>
            <a:ext cx="229172" cy="222306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3" name="Connettore 142">
            <a:extLst>
              <a:ext uri="{FF2B5EF4-FFF2-40B4-BE49-F238E27FC236}">
                <a16:creationId xmlns:a16="http://schemas.microsoft.com/office/drawing/2014/main" id="{047927ED-F691-5FE5-CED0-9AD7B9CDF9F6}"/>
              </a:ext>
            </a:extLst>
          </p:cNvPr>
          <p:cNvSpPr/>
          <p:nvPr/>
        </p:nvSpPr>
        <p:spPr>
          <a:xfrm>
            <a:off x="7325296" y="8764100"/>
            <a:ext cx="229172" cy="222306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4" name="Connettore 143">
            <a:extLst>
              <a:ext uri="{FF2B5EF4-FFF2-40B4-BE49-F238E27FC236}">
                <a16:creationId xmlns:a16="http://schemas.microsoft.com/office/drawing/2014/main" id="{53BEB0D9-6CCC-05AD-AE24-83FBD9E165DC}"/>
              </a:ext>
            </a:extLst>
          </p:cNvPr>
          <p:cNvSpPr/>
          <p:nvPr/>
        </p:nvSpPr>
        <p:spPr>
          <a:xfrm>
            <a:off x="7326354" y="9051801"/>
            <a:ext cx="229172" cy="222306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5" name="CasellaDiTesto 144">
            <a:extLst>
              <a:ext uri="{FF2B5EF4-FFF2-40B4-BE49-F238E27FC236}">
                <a16:creationId xmlns:a16="http://schemas.microsoft.com/office/drawing/2014/main" id="{A7F49D99-8D59-305A-2C15-EB48F3540F04}"/>
              </a:ext>
            </a:extLst>
          </p:cNvPr>
          <p:cNvSpPr txBox="1"/>
          <p:nvPr/>
        </p:nvSpPr>
        <p:spPr>
          <a:xfrm>
            <a:off x="7314824" y="8151106"/>
            <a:ext cx="445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88E7D508-4665-C9C3-469C-F624B892CFE6}"/>
              </a:ext>
            </a:extLst>
          </p:cNvPr>
          <p:cNvSpPr txBox="1"/>
          <p:nvPr/>
        </p:nvSpPr>
        <p:spPr>
          <a:xfrm>
            <a:off x="7309501" y="8437095"/>
            <a:ext cx="445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7" name="CasellaDiTesto 146">
            <a:extLst>
              <a:ext uri="{FF2B5EF4-FFF2-40B4-BE49-F238E27FC236}">
                <a16:creationId xmlns:a16="http://schemas.microsoft.com/office/drawing/2014/main" id="{A1280865-15C6-E4B6-FDB8-C8E6EBD792A4}"/>
              </a:ext>
            </a:extLst>
          </p:cNvPr>
          <p:cNvSpPr txBox="1"/>
          <p:nvPr/>
        </p:nvSpPr>
        <p:spPr>
          <a:xfrm>
            <a:off x="7316903" y="8739226"/>
            <a:ext cx="445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8" name="CasellaDiTesto 147">
            <a:extLst>
              <a:ext uri="{FF2B5EF4-FFF2-40B4-BE49-F238E27FC236}">
                <a16:creationId xmlns:a16="http://schemas.microsoft.com/office/drawing/2014/main" id="{A2278C4E-2924-B3A2-A238-00734E4E226B}"/>
              </a:ext>
            </a:extLst>
          </p:cNvPr>
          <p:cNvSpPr txBox="1"/>
          <p:nvPr/>
        </p:nvSpPr>
        <p:spPr>
          <a:xfrm>
            <a:off x="7307521" y="9025710"/>
            <a:ext cx="445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0" name="CasellaDiTesto 149">
            <a:extLst>
              <a:ext uri="{FF2B5EF4-FFF2-40B4-BE49-F238E27FC236}">
                <a16:creationId xmlns:a16="http://schemas.microsoft.com/office/drawing/2014/main" id="{394094FB-076A-5618-1220-046060864A3B}"/>
              </a:ext>
            </a:extLst>
          </p:cNvPr>
          <p:cNvSpPr txBox="1"/>
          <p:nvPr/>
        </p:nvSpPr>
        <p:spPr>
          <a:xfrm>
            <a:off x="7547480" y="8162440"/>
            <a:ext cx="10935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Poggio Mirteto</a:t>
            </a:r>
          </a:p>
        </p:txBody>
      </p:sp>
      <p:sp>
        <p:nvSpPr>
          <p:cNvPr id="151" name="CasellaDiTesto 150">
            <a:extLst>
              <a:ext uri="{FF2B5EF4-FFF2-40B4-BE49-F238E27FC236}">
                <a16:creationId xmlns:a16="http://schemas.microsoft.com/office/drawing/2014/main" id="{2B968D32-7C0E-0D87-11EF-B1EF518125E9}"/>
              </a:ext>
            </a:extLst>
          </p:cNvPr>
          <p:cNvSpPr txBox="1"/>
          <p:nvPr/>
        </p:nvSpPr>
        <p:spPr>
          <a:xfrm>
            <a:off x="7537757" y="8435384"/>
            <a:ext cx="11031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Fara in Sabina</a:t>
            </a:r>
          </a:p>
        </p:txBody>
      </p:sp>
      <p:sp>
        <p:nvSpPr>
          <p:cNvPr id="152" name="CasellaDiTesto 151">
            <a:extLst>
              <a:ext uri="{FF2B5EF4-FFF2-40B4-BE49-F238E27FC236}">
                <a16:creationId xmlns:a16="http://schemas.microsoft.com/office/drawing/2014/main" id="{A040AD46-9B21-E44D-DC7D-497BBE7EB651}"/>
              </a:ext>
            </a:extLst>
          </p:cNvPr>
          <p:cNvSpPr txBox="1"/>
          <p:nvPr/>
        </p:nvSpPr>
        <p:spPr>
          <a:xfrm>
            <a:off x="7519853" y="8736659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Forano</a:t>
            </a:r>
          </a:p>
        </p:txBody>
      </p:sp>
      <p:sp>
        <p:nvSpPr>
          <p:cNvPr id="153" name="CasellaDiTesto 152">
            <a:extLst>
              <a:ext uri="{FF2B5EF4-FFF2-40B4-BE49-F238E27FC236}">
                <a16:creationId xmlns:a16="http://schemas.microsoft.com/office/drawing/2014/main" id="{DC0BBAD6-AE87-E255-6D7C-9A1FD9431FE0}"/>
              </a:ext>
            </a:extLst>
          </p:cNvPr>
          <p:cNvSpPr txBox="1"/>
          <p:nvPr/>
        </p:nvSpPr>
        <p:spPr>
          <a:xfrm>
            <a:off x="7530507" y="9037536"/>
            <a:ext cx="10935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Poggio Mirteto</a:t>
            </a:r>
          </a:p>
        </p:txBody>
      </p:sp>
      <p:sp>
        <p:nvSpPr>
          <p:cNvPr id="155" name="Connettore 154">
            <a:extLst>
              <a:ext uri="{FF2B5EF4-FFF2-40B4-BE49-F238E27FC236}">
                <a16:creationId xmlns:a16="http://schemas.microsoft.com/office/drawing/2014/main" id="{39EF90CC-3B40-A3D1-F063-05BDCB6A2E74}"/>
              </a:ext>
            </a:extLst>
          </p:cNvPr>
          <p:cNvSpPr/>
          <p:nvPr/>
        </p:nvSpPr>
        <p:spPr>
          <a:xfrm>
            <a:off x="11986402" y="7306588"/>
            <a:ext cx="229172" cy="222306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6" name="Connettore 155">
            <a:extLst>
              <a:ext uri="{FF2B5EF4-FFF2-40B4-BE49-F238E27FC236}">
                <a16:creationId xmlns:a16="http://schemas.microsoft.com/office/drawing/2014/main" id="{2AB5D7E6-66C7-49E5-3DF9-6DE9EC598EBE}"/>
              </a:ext>
            </a:extLst>
          </p:cNvPr>
          <p:cNvSpPr/>
          <p:nvPr/>
        </p:nvSpPr>
        <p:spPr>
          <a:xfrm>
            <a:off x="12179757" y="7657163"/>
            <a:ext cx="229172" cy="222306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7" name="Connettore 156">
            <a:extLst>
              <a:ext uri="{FF2B5EF4-FFF2-40B4-BE49-F238E27FC236}">
                <a16:creationId xmlns:a16="http://schemas.microsoft.com/office/drawing/2014/main" id="{4EF6BA26-0FEA-E74B-55FB-94E0AB9704C6}"/>
              </a:ext>
            </a:extLst>
          </p:cNvPr>
          <p:cNvSpPr/>
          <p:nvPr/>
        </p:nvSpPr>
        <p:spPr>
          <a:xfrm>
            <a:off x="11450093" y="7021753"/>
            <a:ext cx="229172" cy="222306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8" name="Connettore 157">
            <a:extLst>
              <a:ext uri="{FF2B5EF4-FFF2-40B4-BE49-F238E27FC236}">
                <a16:creationId xmlns:a16="http://schemas.microsoft.com/office/drawing/2014/main" id="{2FD00FCC-6E50-877A-6F54-2A07398E1C12}"/>
              </a:ext>
            </a:extLst>
          </p:cNvPr>
          <p:cNvSpPr/>
          <p:nvPr/>
        </p:nvSpPr>
        <p:spPr>
          <a:xfrm>
            <a:off x="11755398" y="6741465"/>
            <a:ext cx="229172" cy="222306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9" name="CasellaDiTesto 158">
            <a:extLst>
              <a:ext uri="{FF2B5EF4-FFF2-40B4-BE49-F238E27FC236}">
                <a16:creationId xmlns:a16="http://schemas.microsoft.com/office/drawing/2014/main" id="{50C0B1F8-AE61-126F-D611-AA331DEB3C9C}"/>
              </a:ext>
            </a:extLst>
          </p:cNvPr>
          <p:cNvSpPr txBox="1"/>
          <p:nvPr/>
        </p:nvSpPr>
        <p:spPr>
          <a:xfrm>
            <a:off x="11972701" y="7284488"/>
            <a:ext cx="445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0" name="CasellaDiTesto 159">
            <a:extLst>
              <a:ext uri="{FF2B5EF4-FFF2-40B4-BE49-F238E27FC236}">
                <a16:creationId xmlns:a16="http://schemas.microsoft.com/office/drawing/2014/main" id="{042C355D-F8B4-1300-9302-E97D5199148D}"/>
              </a:ext>
            </a:extLst>
          </p:cNvPr>
          <p:cNvSpPr txBox="1"/>
          <p:nvPr/>
        </p:nvSpPr>
        <p:spPr>
          <a:xfrm>
            <a:off x="12167427" y="7629545"/>
            <a:ext cx="445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1" name="CasellaDiTesto 160">
            <a:extLst>
              <a:ext uri="{FF2B5EF4-FFF2-40B4-BE49-F238E27FC236}">
                <a16:creationId xmlns:a16="http://schemas.microsoft.com/office/drawing/2014/main" id="{A5E84DAD-A6EB-6000-2613-7120C2D1603B}"/>
              </a:ext>
            </a:extLst>
          </p:cNvPr>
          <p:cNvSpPr txBox="1"/>
          <p:nvPr/>
        </p:nvSpPr>
        <p:spPr>
          <a:xfrm>
            <a:off x="11442280" y="7006264"/>
            <a:ext cx="445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2" name="CasellaDiTesto 161">
            <a:extLst>
              <a:ext uri="{FF2B5EF4-FFF2-40B4-BE49-F238E27FC236}">
                <a16:creationId xmlns:a16="http://schemas.microsoft.com/office/drawing/2014/main" id="{BFE980CE-68AE-C4F5-D04C-00BAA6299195}"/>
              </a:ext>
            </a:extLst>
          </p:cNvPr>
          <p:cNvSpPr txBox="1"/>
          <p:nvPr/>
        </p:nvSpPr>
        <p:spPr>
          <a:xfrm>
            <a:off x="11736109" y="6699276"/>
            <a:ext cx="445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4" name="CasellaDiTesto 163">
            <a:extLst>
              <a:ext uri="{FF2B5EF4-FFF2-40B4-BE49-F238E27FC236}">
                <a16:creationId xmlns:a16="http://schemas.microsoft.com/office/drawing/2014/main" id="{0B3CE5CF-158F-F8B2-EDB8-81C0EECCC602}"/>
              </a:ext>
            </a:extLst>
          </p:cNvPr>
          <p:cNvSpPr txBox="1"/>
          <p:nvPr/>
        </p:nvSpPr>
        <p:spPr>
          <a:xfrm>
            <a:off x="533902" y="1193066"/>
            <a:ext cx="4199261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generatori di domanda della provincia si concentrano per lo più nell’area Rietina, ma diverse attrazioni sono presenti anche nell’aerea di Poggio Catino.</a:t>
            </a:r>
          </a:p>
          <a:p>
            <a:pPr algn="just"/>
            <a:endParaRPr lang="it-IT" sz="2200" dirty="0">
              <a:solidFill>
                <a:srgbClr val="233A87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Oltre a quelli individuati sulla mappa della provincia di Rieti, sono da evidenziare anche </a:t>
            </a:r>
            <a:r>
              <a:rPr lang="it-IT" sz="2200" b="1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cascate delle Marmore (TR), Il Parco dei mostri di Bomarzo (VT), oltre alla città di Viterbo  e, ovviamente, Roma.</a:t>
            </a:r>
          </a:p>
          <a:p>
            <a:pPr algn="just"/>
            <a:endParaRPr lang="it-IT" sz="2200" dirty="0">
              <a:solidFill>
                <a:srgbClr val="233A87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sottolineare poi la presenza di insediamenti aziendali di medie dimensioni, ma presente, nell’area circostante Poggio Catino.</a:t>
            </a:r>
          </a:p>
          <a:p>
            <a:pPr algn="just"/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rilevare la presenza di uno dei punti logistici più importanti di Amazon, situato nel comune di Fara in Sabina.</a:t>
            </a:r>
          </a:p>
        </p:txBody>
      </p:sp>
      <p:sp>
        <p:nvSpPr>
          <p:cNvPr id="165" name="Rettangolo 164">
            <a:extLst>
              <a:ext uri="{FF2B5EF4-FFF2-40B4-BE49-F238E27FC236}">
                <a16:creationId xmlns:a16="http://schemas.microsoft.com/office/drawing/2014/main" id="{D575D65C-FFA3-66FC-B99D-2AA4D6657EBA}"/>
              </a:ext>
            </a:extLst>
          </p:cNvPr>
          <p:cNvSpPr/>
          <p:nvPr/>
        </p:nvSpPr>
        <p:spPr>
          <a:xfrm>
            <a:off x="304800" y="976707"/>
            <a:ext cx="18516600" cy="8623141"/>
          </a:xfrm>
          <a:prstGeom prst="rect">
            <a:avLst/>
          </a:prstGeom>
          <a:noFill/>
          <a:ln>
            <a:solidFill>
              <a:srgbClr val="D1A8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0EAF31F-85DB-3AD5-5989-DCCD4BE304DC}"/>
              </a:ext>
            </a:extLst>
          </p:cNvPr>
          <p:cNvPicPr>
            <a:picLocks noChangeAspect="1"/>
          </p:cNvPicPr>
          <p:nvPr/>
        </p:nvPicPr>
        <p:blipFill rotWithShape="1"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9" b="32760"/>
          <a:stretch/>
        </p:blipFill>
        <p:spPr>
          <a:xfrm>
            <a:off x="17449802" y="9706655"/>
            <a:ext cx="761999" cy="385844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62793C-3774-E498-53C9-52AE9766BDC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065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7846" y="4402275"/>
            <a:ext cx="2768241" cy="46510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5720" y="4402274"/>
            <a:ext cx="2768229" cy="46510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04247" y="4402274"/>
            <a:ext cx="2768241" cy="465106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32108" y="4402275"/>
            <a:ext cx="2768229" cy="46510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59971" y="4402275"/>
            <a:ext cx="2768241" cy="465106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014461" y="4151554"/>
            <a:ext cx="851549" cy="189949"/>
          </a:xfrm>
          <a:prstGeom prst="rect">
            <a:avLst/>
          </a:prstGeom>
        </p:spPr>
        <p:txBody>
          <a:bodyPr vert="horz" wrap="square" lIns="0" tIns="12217" rIns="0" bIns="0" rtlCol="0">
            <a:spAutoFit/>
          </a:bodyPr>
          <a:lstStyle/>
          <a:p>
            <a:pPr marL="12217">
              <a:spcBef>
                <a:spcPts val="96"/>
              </a:spcBef>
            </a:pPr>
            <a:r>
              <a:rPr sz="1154" spc="-19" dirty="0">
                <a:solidFill>
                  <a:srgbClr val="5C746F"/>
                </a:solidFill>
                <a:latin typeface="Trebuchet MS"/>
                <a:cs typeface="Trebuchet MS"/>
              </a:rPr>
              <a:t>Eco-Trekking</a:t>
            </a:r>
            <a:endParaRPr sz="1154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75665" y="4151554"/>
            <a:ext cx="1459361" cy="189949"/>
          </a:xfrm>
          <a:prstGeom prst="rect">
            <a:avLst/>
          </a:prstGeom>
        </p:spPr>
        <p:txBody>
          <a:bodyPr vert="horz" wrap="square" lIns="0" tIns="12217" rIns="0" bIns="0" rtlCol="0">
            <a:spAutoFit/>
          </a:bodyPr>
          <a:lstStyle/>
          <a:p>
            <a:pPr marL="12217">
              <a:spcBef>
                <a:spcPts val="96"/>
              </a:spcBef>
            </a:pPr>
            <a:r>
              <a:rPr sz="1154" spc="19" dirty="0">
                <a:solidFill>
                  <a:srgbClr val="5C746F"/>
                </a:solidFill>
                <a:latin typeface="Trebuchet MS"/>
                <a:cs typeface="Trebuchet MS"/>
              </a:rPr>
              <a:t>Cano</a:t>
            </a:r>
            <a:r>
              <a:rPr sz="1154" spc="14" dirty="0">
                <a:solidFill>
                  <a:srgbClr val="5C746F"/>
                </a:solidFill>
                <a:latin typeface="Trebuchet MS"/>
                <a:cs typeface="Trebuchet MS"/>
              </a:rPr>
              <a:t>a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-19" dirty="0">
                <a:solidFill>
                  <a:srgbClr val="5C746F"/>
                </a:solidFill>
                <a:latin typeface="Trebuchet MS"/>
                <a:cs typeface="Trebuchet MS"/>
              </a:rPr>
              <a:t>su</a:t>
            </a:r>
            <a:r>
              <a:rPr sz="1154" spc="-14" dirty="0">
                <a:solidFill>
                  <a:srgbClr val="5C746F"/>
                </a:solidFill>
                <a:latin typeface="Trebuchet MS"/>
                <a:cs typeface="Trebuchet MS"/>
              </a:rPr>
              <a:t>l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-58" dirty="0">
                <a:solidFill>
                  <a:srgbClr val="5C746F"/>
                </a:solidFill>
                <a:latin typeface="Trebuchet MS"/>
                <a:cs typeface="Trebuchet MS"/>
              </a:rPr>
              <a:t>fium</a:t>
            </a:r>
            <a:r>
              <a:rPr sz="1154" spc="-63" dirty="0">
                <a:solidFill>
                  <a:srgbClr val="5C746F"/>
                </a:solidFill>
                <a:latin typeface="Trebuchet MS"/>
                <a:cs typeface="Trebuchet MS"/>
              </a:rPr>
              <a:t>e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-87" dirty="0">
                <a:solidFill>
                  <a:srgbClr val="5C746F"/>
                </a:solidFill>
                <a:latin typeface="Trebuchet MS"/>
                <a:cs typeface="Trebuchet MS"/>
              </a:rPr>
              <a:t>T</a:t>
            </a:r>
            <a:r>
              <a:rPr sz="1154" spc="-19" dirty="0">
                <a:solidFill>
                  <a:srgbClr val="5C746F"/>
                </a:solidFill>
                <a:latin typeface="Trebuchet MS"/>
                <a:cs typeface="Trebuchet MS"/>
              </a:rPr>
              <a:t>e</a:t>
            </a:r>
            <a:r>
              <a:rPr sz="1154" spc="-38" dirty="0">
                <a:solidFill>
                  <a:srgbClr val="5C746F"/>
                </a:solidFill>
                <a:latin typeface="Trebuchet MS"/>
                <a:cs typeface="Trebuchet MS"/>
              </a:rPr>
              <a:t>ve</a:t>
            </a:r>
            <a:r>
              <a:rPr sz="1154" spc="-48" dirty="0">
                <a:solidFill>
                  <a:srgbClr val="5C746F"/>
                </a:solidFill>
                <a:latin typeface="Trebuchet MS"/>
                <a:cs typeface="Trebuchet MS"/>
              </a:rPr>
              <a:t>r</a:t>
            </a:r>
            <a:r>
              <a:rPr sz="1154" spc="-14" dirty="0">
                <a:solidFill>
                  <a:srgbClr val="5C746F"/>
                </a:solidFill>
                <a:latin typeface="Trebuchet MS"/>
                <a:cs typeface="Trebuchet MS"/>
              </a:rPr>
              <a:t>e</a:t>
            </a:r>
            <a:endParaRPr sz="1154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47863" y="4151554"/>
            <a:ext cx="1378727" cy="189949"/>
          </a:xfrm>
          <a:prstGeom prst="rect">
            <a:avLst/>
          </a:prstGeom>
        </p:spPr>
        <p:txBody>
          <a:bodyPr vert="horz" wrap="square" lIns="0" tIns="12217" rIns="0" bIns="0" rtlCol="0">
            <a:spAutoFit/>
          </a:bodyPr>
          <a:lstStyle/>
          <a:p>
            <a:pPr marL="12217">
              <a:spcBef>
                <a:spcPts val="96"/>
              </a:spcBef>
            </a:pPr>
            <a:r>
              <a:rPr sz="1154" spc="29" dirty="0">
                <a:solidFill>
                  <a:srgbClr val="5C746F"/>
                </a:solidFill>
                <a:latin typeface="Trebuchet MS"/>
                <a:cs typeface="Trebuchet MS"/>
              </a:rPr>
              <a:t>H</a:t>
            </a:r>
            <a:r>
              <a:rPr sz="1154" spc="10" dirty="0">
                <a:solidFill>
                  <a:srgbClr val="5C746F"/>
                </a:solidFill>
                <a:latin typeface="Trebuchet MS"/>
                <a:cs typeface="Trebuchet MS"/>
              </a:rPr>
              <a:t>y</a:t>
            </a:r>
            <a:r>
              <a:rPr sz="1154" spc="-34" dirty="0">
                <a:solidFill>
                  <a:srgbClr val="5C746F"/>
                </a:solidFill>
                <a:latin typeface="Trebuchet MS"/>
                <a:cs typeface="Trebuchet MS"/>
              </a:rPr>
              <a:t>d</a:t>
            </a:r>
            <a:r>
              <a:rPr sz="1154" spc="-43" dirty="0">
                <a:solidFill>
                  <a:srgbClr val="5C746F"/>
                </a:solidFill>
                <a:latin typeface="Trebuchet MS"/>
                <a:cs typeface="Trebuchet MS"/>
              </a:rPr>
              <a:t>r</a:t>
            </a:r>
            <a:r>
              <a:rPr sz="1154" spc="14" dirty="0">
                <a:solidFill>
                  <a:srgbClr val="5C746F"/>
                </a:solidFill>
                <a:latin typeface="Trebuchet MS"/>
                <a:cs typeface="Trebuchet MS"/>
              </a:rPr>
              <a:t>ospee</a:t>
            </a:r>
            <a:r>
              <a:rPr sz="1154" spc="10" dirty="0">
                <a:solidFill>
                  <a:srgbClr val="5C746F"/>
                </a:solidFill>
                <a:latin typeface="Trebuchet MS"/>
                <a:cs typeface="Trebuchet MS"/>
              </a:rPr>
              <a:t>d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-14" dirty="0">
                <a:solidFill>
                  <a:srgbClr val="5C746F"/>
                </a:solidFill>
                <a:latin typeface="Trebuchet MS"/>
                <a:cs typeface="Trebuchet MS"/>
              </a:rPr>
              <a:t>e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38" dirty="0">
                <a:solidFill>
                  <a:srgbClr val="5C746F"/>
                </a:solidFill>
                <a:latin typeface="Trebuchet MS"/>
                <a:cs typeface="Trebuchet MS"/>
              </a:rPr>
              <a:t>R</a:t>
            </a:r>
            <a:r>
              <a:rPr sz="1154" spc="29" dirty="0">
                <a:solidFill>
                  <a:srgbClr val="5C746F"/>
                </a:solidFill>
                <a:latin typeface="Trebuchet MS"/>
                <a:cs typeface="Trebuchet MS"/>
              </a:rPr>
              <a:t>a</a:t>
            </a:r>
            <a:r>
              <a:rPr sz="1154" spc="-96" dirty="0">
                <a:solidFill>
                  <a:srgbClr val="5C746F"/>
                </a:solidFill>
                <a:latin typeface="Trebuchet MS"/>
                <a:cs typeface="Trebuchet MS"/>
              </a:rPr>
              <a:t>f</a:t>
            </a:r>
            <a:r>
              <a:rPr sz="1154" spc="-43" dirty="0">
                <a:solidFill>
                  <a:srgbClr val="5C746F"/>
                </a:solidFill>
                <a:latin typeface="Trebuchet MS"/>
                <a:cs typeface="Trebuchet MS"/>
              </a:rPr>
              <a:t>ting</a:t>
            </a:r>
            <a:endParaRPr sz="1154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20063" y="4151554"/>
            <a:ext cx="1463637" cy="189949"/>
          </a:xfrm>
          <a:prstGeom prst="rect">
            <a:avLst/>
          </a:prstGeom>
        </p:spPr>
        <p:txBody>
          <a:bodyPr vert="horz" wrap="square" lIns="0" tIns="12217" rIns="0" bIns="0" rtlCol="0">
            <a:spAutoFit/>
          </a:bodyPr>
          <a:lstStyle/>
          <a:p>
            <a:pPr marL="12217">
              <a:spcBef>
                <a:spcPts val="96"/>
              </a:spcBef>
            </a:pPr>
            <a:r>
              <a:rPr sz="1154" spc="-38" dirty="0">
                <a:solidFill>
                  <a:srgbClr val="5C746F"/>
                </a:solidFill>
                <a:latin typeface="Trebuchet MS"/>
                <a:cs typeface="Trebuchet MS"/>
              </a:rPr>
              <a:t>V</a:t>
            </a:r>
            <a:r>
              <a:rPr sz="1154" spc="-43" dirty="0">
                <a:solidFill>
                  <a:srgbClr val="5C746F"/>
                </a:solidFill>
                <a:latin typeface="Trebuchet MS"/>
                <a:cs typeface="Trebuchet MS"/>
              </a:rPr>
              <a:t>el</a:t>
            </a:r>
            <a:r>
              <a:rPr sz="1154" spc="-58" dirty="0">
                <a:solidFill>
                  <a:srgbClr val="5C746F"/>
                </a:solidFill>
                <a:latin typeface="Trebuchet MS"/>
                <a:cs typeface="Trebuchet MS"/>
              </a:rPr>
              <a:t>a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-19" dirty="0">
                <a:solidFill>
                  <a:srgbClr val="5C746F"/>
                </a:solidFill>
                <a:latin typeface="Trebuchet MS"/>
                <a:cs typeface="Trebuchet MS"/>
              </a:rPr>
              <a:t>su</a:t>
            </a:r>
            <a:r>
              <a:rPr sz="1154" spc="-14" dirty="0">
                <a:solidFill>
                  <a:srgbClr val="5C746F"/>
                </a:solidFill>
                <a:latin typeface="Trebuchet MS"/>
                <a:cs typeface="Trebuchet MS"/>
              </a:rPr>
              <a:t>l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-14" dirty="0">
                <a:solidFill>
                  <a:srgbClr val="5C746F"/>
                </a:solidFill>
                <a:latin typeface="Trebuchet MS"/>
                <a:cs typeface="Trebuchet MS"/>
              </a:rPr>
              <a:t>lag</a:t>
            </a:r>
            <a:r>
              <a:rPr sz="1154" spc="-24" dirty="0">
                <a:solidFill>
                  <a:srgbClr val="5C746F"/>
                </a:solidFill>
                <a:latin typeface="Trebuchet MS"/>
                <a:cs typeface="Trebuchet MS"/>
              </a:rPr>
              <a:t>o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-48" dirty="0">
                <a:solidFill>
                  <a:srgbClr val="5C746F"/>
                </a:solidFill>
                <a:latin typeface="Trebuchet MS"/>
                <a:cs typeface="Trebuchet MS"/>
              </a:rPr>
              <a:t>de</a:t>
            </a:r>
            <a:r>
              <a:rPr sz="1154" spc="-29" dirty="0">
                <a:solidFill>
                  <a:srgbClr val="5C746F"/>
                </a:solidFill>
                <a:latin typeface="Trebuchet MS"/>
                <a:cs typeface="Trebuchet MS"/>
              </a:rPr>
              <a:t>l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-53" dirty="0">
                <a:solidFill>
                  <a:srgbClr val="5C746F"/>
                </a:solidFill>
                <a:latin typeface="Trebuchet MS"/>
                <a:cs typeface="Trebuchet MS"/>
              </a:rPr>
              <a:t>T</a:t>
            </a:r>
            <a:r>
              <a:rPr sz="1154" spc="-48" dirty="0">
                <a:solidFill>
                  <a:srgbClr val="5C746F"/>
                </a:solidFill>
                <a:latin typeface="Trebuchet MS"/>
                <a:cs typeface="Trebuchet MS"/>
              </a:rPr>
              <a:t>u</a:t>
            </a:r>
            <a:r>
              <a:rPr sz="1154" spc="-58" dirty="0">
                <a:solidFill>
                  <a:srgbClr val="5C746F"/>
                </a:solidFill>
                <a:latin typeface="Trebuchet MS"/>
                <a:cs typeface="Trebuchet MS"/>
              </a:rPr>
              <a:t>r</a:t>
            </a:r>
            <a:r>
              <a:rPr sz="1154" spc="-5" dirty="0">
                <a:solidFill>
                  <a:srgbClr val="5C746F"/>
                </a:solidFill>
                <a:latin typeface="Trebuchet MS"/>
                <a:cs typeface="Trebuchet MS"/>
              </a:rPr>
              <a:t>ano</a:t>
            </a:r>
            <a:endParaRPr sz="1154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92262" y="4151554"/>
            <a:ext cx="2581524" cy="189949"/>
          </a:xfrm>
          <a:prstGeom prst="rect">
            <a:avLst/>
          </a:prstGeom>
        </p:spPr>
        <p:txBody>
          <a:bodyPr vert="horz" wrap="square" lIns="0" tIns="12217" rIns="0" bIns="0" rtlCol="0">
            <a:spAutoFit/>
          </a:bodyPr>
          <a:lstStyle/>
          <a:p>
            <a:pPr marL="12217">
              <a:spcBef>
                <a:spcPts val="96"/>
              </a:spcBef>
            </a:pPr>
            <a:r>
              <a:rPr sz="1154" spc="-24" dirty="0">
                <a:solidFill>
                  <a:srgbClr val="5C746F"/>
                </a:solidFill>
                <a:latin typeface="Trebuchet MS"/>
                <a:cs typeface="Trebuchet MS"/>
              </a:rPr>
              <a:t>Bird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-29" dirty="0">
                <a:solidFill>
                  <a:srgbClr val="5C746F"/>
                </a:solidFill>
                <a:latin typeface="Trebuchet MS"/>
                <a:cs typeface="Trebuchet MS"/>
              </a:rPr>
              <a:t>watching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-63" dirty="0">
                <a:solidFill>
                  <a:srgbClr val="5C746F"/>
                </a:solidFill>
                <a:latin typeface="Trebuchet MS"/>
                <a:cs typeface="Trebuchet MS"/>
              </a:rPr>
              <a:t>alla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-29" dirty="0">
                <a:solidFill>
                  <a:srgbClr val="5C746F"/>
                </a:solidFill>
                <a:latin typeface="Trebuchet MS"/>
                <a:cs typeface="Trebuchet MS"/>
              </a:rPr>
              <a:t>riserva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-48" dirty="0">
                <a:solidFill>
                  <a:srgbClr val="5C746F"/>
                </a:solidFill>
                <a:latin typeface="Trebuchet MS"/>
                <a:cs typeface="Trebuchet MS"/>
              </a:rPr>
              <a:t>naturale</a:t>
            </a:r>
            <a:r>
              <a:rPr sz="1154" spc="-149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-53" dirty="0">
                <a:solidFill>
                  <a:srgbClr val="5C746F"/>
                </a:solidFill>
                <a:latin typeface="Trebuchet MS"/>
                <a:cs typeface="Trebuchet MS"/>
              </a:rPr>
              <a:t>tiberina</a:t>
            </a:r>
            <a:endParaRPr sz="1154">
              <a:latin typeface="Trebuchet MS"/>
              <a:cs typeface="Trebuchet MS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A34DEDBE-4D4F-F6B4-3CD7-BD4E3649003F}"/>
              </a:ext>
            </a:extLst>
          </p:cNvPr>
          <p:cNvSpPr txBox="1"/>
          <p:nvPr/>
        </p:nvSpPr>
        <p:spPr>
          <a:xfrm>
            <a:off x="914400" y="468323"/>
            <a:ext cx="16687800" cy="585704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400" b="1">
                <a:solidFill>
                  <a:srgbClr val="7E14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sz="2000" spc="-100" dirty="0">
                <a:solidFill>
                  <a:srgbClr val="233A87"/>
                </a:solidFill>
                <a:latin typeface="Trebuchet MS" panose="020B0603020202020204" pitchFamily="34" charset="0"/>
                <a:ea typeface="+mn-ea"/>
                <a:cs typeface="+mn-cs"/>
              </a:rPr>
              <a:t>MICRO LOCATION – GENERATORI DI DOMANDA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40CD285-4C03-7DC6-B6AC-BAB8F1AF0B60}"/>
              </a:ext>
            </a:extLst>
          </p:cNvPr>
          <p:cNvSpPr txBox="1"/>
          <p:nvPr/>
        </p:nvSpPr>
        <p:spPr>
          <a:xfrm>
            <a:off x="9677400" y="2171700"/>
            <a:ext cx="6693190" cy="163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8696" marR="4887" indent="-477089" algn="r">
              <a:lnSpc>
                <a:spcPct val="114599"/>
              </a:lnSpc>
              <a:spcBef>
                <a:spcPts val="1597"/>
              </a:spcBef>
            </a:pPr>
            <a:r>
              <a:rPr lang="it-IT" sz="1539" spc="-101" dirty="0">
                <a:solidFill>
                  <a:srgbClr val="233A87"/>
                </a:solidFill>
                <a:latin typeface="Trebuchet MS" panose="020B0603020202020204" pitchFamily="34" charset="0"/>
              </a:rPr>
              <a:t>Per chi cerca un legame più radicato con la natura, le colline e le valli della Sabina offrono un parco giochi diversificato per gli amanti dello sport e della natura.</a:t>
            </a:r>
          </a:p>
          <a:p>
            <a:pPr marL="488696" marR="4887" indent="-477089" algn="r">
              <a:lnSpc>
                <a:spcPct val="114599"/>
              </a:lnSpc>
              <a:spcBef>
                <a:spcPts val="1597"/>
              </a:spcBef>
            </a:pPr>
            <a:r>
              <a:rPr lang="it-IT" sz="1539" spc="-101" dirty="0">
                <a:solidFill>
                  <a:srgbClr val="233A87"/>
                </a:solidFill>
                <a:latin typeface="Trebuchet MS" panose="020B0603020202020204" pitchFamily="34" charset="0"/>
              </a:rPr>
              <a:t>Con il suo territorio vario, la Sabina si pone come una destinazione ideale dove convergono lo spirito di avventura e la serenità della natura, offrendo una fuga perfetta sia per gli amanti dello sport che della natura.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48A6665-D87E-CA37-7835-9C1FF0C68D2F}"/>
              </a:ext>
            </a:extLst>
          </p:cNvPr>
          <p:cNvSpPr/>
          <p:nvPr/>
        </p:nvSpPr>
        <p:spPr>
          <a:xfrm>
            <a:off x="228600" y="1001277"/>
            <a:ext cx="18516600" cy="8565245"/>
          </a:xfrm>
          <a:prstGeom prst="rect">
            <a:avLst/>
          </a:prstGeom>
          <a:noFill/>
          <a:ln>
            <a:solidFill>
              <a:srgbClr val="D1A8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EE2D19C0-9B4A-CE0A-7D79-18D7ED401A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9" b="32760"/>
          <a:stretch/>
        </p:blipFill>
        <p:spPr>
          <a:xfrm>
            <a:off x="17449802" y="9706655"/>
            <a:ext cx="761999" cy="3858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48602-7E30-79ED-393B-A3F3BDA29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88F95777-22C3-8EB5-9639-87789F23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51" r="8126"/>
          <a:stretch/>
        </p:blipFill>
        <p:spPr>
          <a:xfrm>
            <a:off x="6248401" y="-1"/>
            <a:ext cx="12039600" cy="1028318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C6FCDBC-BA50-0412-8E3D-D0A61A00AC10}"/>
              </a:ext>
            </a:extLst>
          </p:cNvPr>
          <p:cNvSpPr/>
          <p:nvPr/>
        </p:nvSpPr>
        <p:spPr>
          <a:xfrm>
            <a:off x="0" y="10285419"/>
            <a:ext cx="18288000" cy="1905"/>
          </a:xfrm>
          <a:custGeom>
            <a:avLst/>
            <a:gdLst/>
            <a:ahLst/>
            <a:cxnLst/>
            <a:rect l="l" t="t" r="r" b="b"/>
            <a:pathLst>
              <a:path w="18288000" h="1904">
                <a:moveTo>
                  <a:pt x="0" y="1580"/>
                </a:moveTo>
                <a:lnTo>
                  <a:pt x="18287998" y="1580"/>
                </a:lnTo>
                <a:lnTo>
                  <a:pt x="18287998" y="0"/>
                </a:lnTo>
                <a:lnTo>
                  <a:pt x="0" y="0"/>
                </a:lnTo>
                <a:lnTo>
                  <a:pt x="0" y="158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6D8C36-13FC-46A4-7726-769B91C8FAC3}"/>
              </a:ext>
            </a:extLst>
          </p:cNvPr>
          <p:cNvSpPr txBox="1"/>
          <p:nvPr/>
        </p:nvSpPr>
        <p:spPr>
          <a:xfrm>
            <a:off x="500240" y="1259103"/>
            <a:ext cx="5433480" cy="8002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D1A830"/>
              </a:buClr>
            </a:pPr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progetto proposto offre diverse possibilità, non solo nell’ottica degli asset già esistenti, ma soprattutto di quelli potenzialmente da sviluppare grazie all’alta capacità edificatoria da cui è caratterizzato.</a:t>
            </a:r>
          </a:p>
          <a:p>
            <a:pPr marL="342900" indent="-342900" algn="just">
              <a:spcAft>
                <a:spcPts val="1200"/>
              </a:spcAft>
              <a:buClr>
                <a:srgbClr val="D1A830"/>
              </a:buClr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corpo principale di Borgo Paraelios (in </a:t>
            </a:r>
            <a:r>
              <a:rPr lang="it-IT" sz="2200" u="sng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bianco</a:t>
            </a:r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si sviluppa su diversi livelli, nei quali sono collocati 34 camere, il ristorante, la piscina scoperta, l’area Wellness/SPA con piscina coperta e lo spazio meeting</a:t>
            </a:r>
          </a:p>
          <a:p>
            <a:pPr marL="342900" indent="-342900" algn="just">
              <a:spcAft>
                <a:spcPts val="1200"/>
              </a:spcAft>
              <a:buClr>
                <a:srgbClr val="D1A830"/>
              </a:buClr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L’area in </a:t>
            </a:r>
            <a:r>
              <a:rPr lang="it-IT" sz="2200" u="sng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giallo</a:t>
            </a:r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invece può essere oggetto di nuova volumetria: in questa ipotesi progettuale sono state previste 26 camere, ma l’area può essere sviluppata a seconda delle esigenze</a:t>
            </a:r>
          </a:p>
          <a:p>
            <a:pPr marL="342900" indent="-342900" algn="just">
              <a:spcAft>
                <a:spcPts val="1200"/>
              </a:spcAft>
              <a:buClr>
                <a:srgbClr val="D1A830"/>
              </a:buClr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Della proprietà fanno parte anche una lottizzazione di 15 ville nell’area indicata in </a:t>
            </a:r>
            <a:r>
              <a:rPr lang="it-IT" sz="2200" u="sng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blu</a:t>
            </a:r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che possono essere sviluppate sia in ottica ricettiva che residenziale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B8B06612-3364-0435-D651-CA27E1E9BE7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7</a:t>
            </a:fld>
            <a:endParaRPr lang="it-IT"/>
          </a:p>
        </p:txBody>
      </p:sp>
      <p:pic>
        <p:nvPicPr>
          <p:cNvPr id="12" name="Immagine 11" descr="Immagine che contiene logo, simbolo, Carattere, Elementi grafici&#10;&#10;Descrizione generata automaticamente">
            <a:extLst>
              <a:ext uri="{FF2B5EF4-FFF2-40B4-BE49-F238E27FC236}">
                <a16:creationId xmlns:a16="http://schemas.microsoft.com/office/drawing/2014/main" id="{281FB086-7D5A-1749-5597-935656BEB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/>
          <a:srcRect l="-13186" t="-31019" r="-18672" b="-21631"/>
          <a:stretch>
            <a:fillRect/>
          </a:stretch>
        </p:blipFill>
        <p:spPr>
          <a:xfrm>
            <a:off x="17449800" y="9677846"/>
            <a:ext cx="815788" cy="57105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49DFFAD3-1C36-3DD3-6256-685B83AAE781}"/>
              </a:ext>
            </a:extLst>
          </p:cNvPr>
          <p:cNvSpPr/>
          <p:nvPr/>
        </p:nvSpPr>
        <p:spPr>
          <a:xfrm>
            <a:off x="9126071" y="1203507"/>
            <a:ext cx="3565760" cy="3352800"/>
          </a:xfrm>
          <a:prstGeom prst="ellipse">
            <a:avLst/>
          </a:prstGeom>
          <a:solidFill>
            <a:srgbClr val="233A87">
              <a:alpha val="60000"/>
            </a:srgbClr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DFC36B79-D4EC-8F9C-1A41-055461F5F8CC}"/>
              </a:ext>
            </a:extLst>
          </p:cNvPr>
          <p:cNvSpPr/>
          <p:nvPr/>
        </p:nvSpPr>
        <p:spPr>
          <a:xfrm>
            <a:off x="12109940" y="4489304"/>
            <a:ext cx="1343892" cy="1371596"/>
          </a:xfrm>
          <a:prstGeom prst="ellipse">
            <a:avLst/>
          </a:prstGeom>
          <a:solidFill>
            <a:srgbClr val="D9B653">
              <a:alpha val="60000"/>
            </a:srgbClr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1D26F501-7344-3690-2EB7-0520F0DFA43E}"/>
              </a:ext>
            </a:extLst>
          </p:cNvPr>
          <p:cNvSpPr/>
          <p:nvPr/>
        </p:nvSpPr>
        <p:spPr>
          <a:xfrm>
            <a:off x="12420600" y="5793896"/>
            <a:ext cx="2590799" cy="2514599"/>
          </a:xfrm>
          <a:prstGeom prst="ellipse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C8703E60-ECD4-6C27-E7D4-58624A89E4B8}"/>
              </a:ext>
            </a:extLst>
          </p:cNvPr>
          <p:cNvSpPr txBox="1"/>
          <p:nvPr/>
        </p:nvSpPr>
        <p:spPr>
          <a:xfrm>
            <a:off x="914400" y="468323"/>
            <a:ext cx="3733800" cy="585704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400" b="1">
                <a:solidFill>
                  <a:srgbClr val="7E14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sz="2000" spc="-100" dirty="0">
                <a:solidFill>
                  <a:srgbClr val="233A87"/>
                </a:solidFill>
                <a:latin typeface="Trebuchet MS" panose="020B0603020202020204" pitchFamily="34" charset="0"/>
                <a:ea typeface="+mn-ea"/>
                <a:cs typeface="+mn-cs"/>
              </a:rPr>
              <a:t>MASTERPLAN PRELIMINARE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6385237-E633-2648-0B71-7AFCCC165EDE}"/>
              </a:ext>
            </a:extLst>
          </p:cNvPr>
          <p:cNvSpPr/>
          <p:nvPr/>
        </p:nvSpPr>
        <p:spPr>
          <a:xfrm>
            <a:off x="304800" y="976707"/>
            <a:ext cx="18516600" cy="8623141"/>
          </a:xfrm>
          <a:prstGeom prst="rect">
            <a:avLst/>
          </a:prstGeom>
          <a:noFill/>
          <a:ln>
            <a:solidFill>
              <a:srgbClr val="D1A8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578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645" y="2817318"/>
            <a:ext cx="4188141" cy="544353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7845" y="2817318"/>
            <a:ext cx="4204304" cy="54435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96046" y="2817318"/>
            <a:ext cx="4204302" cy="54435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504247" y="2817318"/>
            <a:ext cx="4204301" cy="544353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875626" y="8335257"/>
            <a:ext cx="1142321" cy="189949"/>
          </a:xfrm>
          <a:prstGeom prst="rect">
            <a:avLst/>
          </a:prstGeom>
        </p:spPr>
        <p:txBody>
          <a:bodyPr vert="horz" wrap="square" lIns="0" tIns="12217" rIns="0" bIns="0" rtlCol="0">
            <a:spAutoFit/>
          </a:bodyPr>
          <a:lstStyle/>
          <a:p>
            <a:pPr marL="12217">
              <a:spcBef>
                <a:spcPts val="96"/>
              </a:spcBef>
            </a:pPr>
            <a:r>
              <a:rPr sz="1154" spc="-87" dirty="0">
                <a:solidFill>
                  <a:srgbClr val="5C746F"/>
                </a:solidFill>
                <a:latin typeface="Trebuchet MS"/>
                <a:cs typeface="Trebuchet MS"/>
              </a:rPr>
              <a:t>T</a:t>
            </a:r>
            <a:r>
              <a:rPr sz="1154" spc="-38" dirty="0">
                <a:solidFill>
                  <a:srgbClr val="5C746F"/>
                </a:solidFill>
                <a:latin typeface="Trebuchet MS"/>
                <a:cs typeface="Trebuchet MS"/>
              </a:rPr>
              <a:t>er</a:t>
            </a:r>
            <a:r>
              <a:rPr sz="1154" spc="-58" dirty="0">
                <a:solidFill>
                  <a:srgbClr val="5C746F"/>
                </a:solidFill>
                <a:latin typeface="Trebuchet MS"/>
                <a:cs typeface="Trebuchet MS"/>
              </a:rPr>
              <a:t>r</a:t>
            </a:r>
            <a:r>
              <a:rPr sz="1154" spc="-10" dirty="0">
                <a:solidFill>
                  <a:srgbClr val="5C746F"/>
                </a:solidFill>
                <a:latin typeface="Trebuchet MS"/>
                <a:cs typeface="Trebuchet MS"/>
              </a:rPr>
              <a:t>azz</a:t>
            </a:r>
            <a:r>
              <a:rPr sz="1154" spc="-14" dirty="0">
                <a:solidFill>
                  <a:srgbClr val="5C746F"/>
                </a:solidFill>
                <a:latin typeface="Trebuchet MS"/>
                <a:cs typeface="Trebuchet MS"/>
              </a:rPr>
              <a:t>a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10" dirty="0">
                <a:solidFill>
                  <a:srgbClr val="5C746F"/>
                </a:solidFill>
                <a:latin typeface="Trebuchet MS"/>
                <a:cs typeface="Trebuchet MS"/>
              </a:rPr>
              <a:t>co</a:t>
            </a:r>
            <a:r>
              <a:rPr sz="1154" spc="5" dirty="0">
                <a:solidFill>
                  <a:srgbClr val="5C746F"/>
                </a:solidFill>
                <a:latin typeface="Trebuchet MS"/>
                <a:cs typeface="Trebuchet MS"/>
              </a:rPr>
              <a:t>n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-14" dirty="0">
                <a:solidFill>
                  <a:srgbClr val="5C746F"/>
                </a:solidFill>
                <a:latin typeface="Trebuchet MS"/>
                <a:cs typeface="Trebuchet MS"/>
              </a:rPr>
              <a:t>vi</a:t>
            </a:r>
            <a:r>
              <a:rPr sz="1154" spc="-29" dirty="0">
                <a:solidFill>
                  <a:srgbClr val="5C746F"/>
                </a:solidFill>
                <a:latin typeface="Trebuchet MS"/>
                <a:cs typeface="Trebuchet MS"/>
              </a:rPr>
              <a:t>s</a:t>
            </a:r>
            <a:r>
              <a:rPr sz="1154" spc="-58" dirty="0">
                <a:solidFill>
                  <a:srgbClr val="5C746F"/>
                </a:solidFill>
                <a:latin typeface="Trebuchet MS"/>
                <a:cs typeface="Trebuchet MS"/>
              </a:rPr>
              <a:t>ta</a:t>
            </a:r>
            <a:endParaRPr sz="1154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7428" y="8335257"/>
            <a:ext cx="868042" cy="189949"/>
          </a:xfrm>
          <a:prstGeom prst="rect">
            <a:avLst/>
          </a:prstGeom>
        </p:spPr>
        <p:txBody>
          <a:bodyPr vert="horz" wrap="square" lIns="0" tIns="12217" rIns="0" bIns="0" rtlCol="0">
            <a:spAutoFit/>
          </a:bodyPr>
          <a:lstStyle/>
          <a:p>
            <a:pPr marL="12217">
              <a:spcBef>
                <a:spcPts val="96"/>
              </a:spcBef>
            </a:pPr>
            <a:r>
              <a:rPr sz="1154" spc="106" dirty="0">
                <a:solidFill>
                  <a:srgbClr val="5C746F"/>
                </a:solidFill>
                <a:latin typeface="Trebuchet MS"/>
                <a:cs typeface="Trebuchet MS"/>
              </a:rPr>
              <a:t>S</a:t>
            </a:r>
            <a:r>
              <a:rPr sz="1154" spc="58" dirty="0">
                <a:solidFill>
                  <a:srgbClr val="5C746F"/>
                </a:solidFill>
                <a:latin typeface="Trebuchet MS"/>
                <a:cs typeface="Trebuchet MS"/>
              </a:rPr>
              <a:t>P</a:t>
            </a:r>
            <a:r>
              <a:rPr sz="1154" spc="63" dirty="0">
                <a:solidFill>
                  <a:srgbClr val="5C746F"/>
                </a:solidFill>
                <a:latin typeface="Trebuchet MS"/>
                <a:cs typeface="Trebuchet MS"/>
              </a:rPr>
              <a:t>A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10" dirty="0">
                <a:solidFill>
                  <a:srgbClr val="5C746F"/>
                </a:solidFill>
                <a:latin typeface="Trebuchet MS"/>
                <a:cs typeface="Trebuchet MS"/>
              </a:rPr>
              <a:t>co</a:t>
            </a:r>
            <a:r>
              <a:rPr sz="1154" spc="5" dirty="0">
                <a:solidFill>
                  <a:srgbClr val="5C746F"/>
                </a:solidFill>
                <a:latin typeface="Trebuchet MS"/>
                <a:cs typeface="Trebuchet MS"/>
              </a:rPr>
              <a:t>n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-14" dirty="0">
                <a:solidFill>
                  <a:srgbClr val="5C746F"/>
                </a:solidFill>
                <a:latin typeface="Trebuchet MS"/>
                <a:cs typeface="Trebuchet MS"/>
              </a:rPr>
              <a:t>vi</a:t>
            </a:r>
            <a:r>
              <a:rPr sz="1154" spc="-29" dirty="0">
                <a:solidFill>
                  <a:srgbClr val="5C746F"/>
                </a:solidFill>
                <a:latin typeface="Trebuchet MS"/>
                <a:cs typeface="Trebuchet MS"/>
              </a:rPr>
              <a:t>s</a:t>
            </a:r>
            <a:r>
              <a:rPr sz="1154" spc="-58" dirty="0">
                <a:solidFill>
                  <a:srgbClr val="5C746F"/>
                </a:solidFill>
                <a:latin typeface="Trebuchet MS"/>
                <a:cs typeface="Trebuchet MS"/>
              </a:rPr>
              <a:t>ta</a:t>
            </a:r>
            <a:endParaRPr sz="1154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70064" y="8335257"/>
            <a:ext cx="2336136" cy="189949"/>
          </a:xfrm>
          <a:prstGeom prst="rect">
            <a:avLst/>
          </a:prstGeom>
        </p:spPr>
        <p:txBody>
          <a:bodyPr vert="horz" wrap="square" lIns="0" tIns="12217" rIns="0" bIns="0" rtlCol="0">
            <a:spAutoFit/>
          </a:bodyPr>
          <a:lstStyle/>
          <a:p>
            <a:pPr marL="12217">
              <a:spcBef>
                <a:spcPts val="96"/>
              </a:spcBef>
            </a:pPr>
            <a:r>
              <a:rPr sz="1154" dirty="0">
                <a:solidFill>
                  <a:srgbClr val="5C746F"/>
                </a:solidFill>
                <a:latin typeface="Trebuchet MS"/>
                <a:cs typeface="Trebuchet MS"/>
              </a:rPr>
              <a:t>Ou</a:t>
            </a:r>
            <a:r>
              <a:rPr sz="1154" spc="-5" dirty="0">
                <a:solidFill>
                  <a:srgbClr val="5C746F"/>
                </a:solidFill>
                <a:latin typeface="Trebuchet MS"/>
                <a:cs typeface="Trebuchet MS"/>
              </a:rPr>
              <a:t>tdoor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-24" dirty="0">
                <a:solidFill>
                  <a:srgbClr val="5C746F"/>
                </a:solidFill>
                <a:latin typeface="Trebuchet MS"/>
                <a:cs typeface="Trebuchet MS"/>
              </a:rPr>
              <a:t>poo</a:t>
            </a:r>
            <a:r>
              <a:rPr sz="1154" spc="-14" dirty="0">
                <a:solidFill>
                  <a:srgbClr val="5C746F"/>
                </a:solidFill>
                <a:latin typeface="Trebuchet MS"/>
                <a:cs typeface="Trebuchet MS"/>
              </a:rPr>
              <a:t>l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-14" dirty="0">
                <a:solidFill>
                  <a:srgbClr val="5C746F"/>
                </a:solidFill>
                <a:latin typeface="Trebuchet MS"/>
                <a:cs typeface="Trebuchet MS"/>
              </a:rPr>
              <a:t>-</a:t>
            </a:r>
            <a:r>
              <a:rPr lang="it-IT" sz="1154" spc="-1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-14" dirty="0" err="1">
                <a:solidFill>
                  <a:srgbClr val="5C746F"/>
                </a:solidFill>
                <a:latin typeface="Trebuchet MS"/>
                <a:cs typeface="Trebuchet MS"/>
              </a:rPr>
              <a:t>esperienz</a:t>
            </a:r>
            <a:r>
              <a:rPr sz="1154" spc="-24" dirty="0" err="1">
                <a:solidFill>
                  <a:srgbClr val="5C746F"/>
                </a:solidFill>
                <a:latin typeface="Trebuchet MS"/>
                <a:cs typeface="Trebuchet MS"/>
              </a:rPr>
              <a:t>a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-38" dirty="0">
                <a:solidFill>
                  <a:srgbClr val="5C746F"/>
                </a:solidFill>
                <a:latin typeface="Trebuchet MS"/>
                <a:cs typeface="Trebuchet MS"/>
              </a:rPr>
              <a:t>immersi</a:t>
            </a:r>
            <a:r>
              <a:rPr sz="1154" spc="-53" dirty="0">
                <a:solidFill>
                  <a:srgbClr val="5C746F"/>
                </a:solidFill>
                <a:latin typeface="Trebuchet MS"/>
                <a:cs typeface="Trebuchet MS"/>
              </a:rPr>
              <a:t>v</a:t>
            </a:r>
            <a:r>
              <a:rPr sz="1154" spc="-19" dirty="0">
                <a:solidFill>
                  <a:srgbClr val="5C746F"/>
                </a:solidFill>
                <a:latin typeface="Trebuchet MS"/>
                <a:cs typeface="Trebuchet MS"/>
              </a:rPr>
              <a:t>a</a:t>
            </a:r>
            <a:endParaRPr sz="1154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492024" y="8335257"/>
            <a:ext cx="1243725" cy="189949"/>
          </a:xfrm>
          <a:prstGeom prst="rect">
            <a:avLst/>
          </a:prstGeom>
        </p:spPr>
        <p:txBody>
          <a:bodyPr vert="horz" wrap="square" lIns="0" tIns="12217" rIns="0" bIns="0" rtlCol="0">
            <a:spAutoFit/>
          </a:bodyPr>
          <a:lstStyle/>
          <a:p>
            <a:pPr marL="12217">
              <a:spcBef>
                <a:spcPts val="96"/>
              </a:spcBef>
            </a:pPr>
            <a:r>
              <a:rPr sz="1154" spc="91" dirty="0">
                <a:solidFill>
                  <a:srgbClr val="5C746F"/>
                </a:solidFill>
                <a:latin typeface="Trebuchet MS"/>
                <a:cs typeface="Trebuchet MS"/>
              </a:rPr>
              <a:t>E</a:t>
            </a:r>
            <a:r>
              <a:rPr sz="1154" spc="-14" dirty="0">
                <a:solidFill>
                  <a:srgbClr val="5C746F"/>
                </a:solidFill>
                <a:latin typeface="Trebuchet MS"/>
                <a:cs typeface="Trebuchet MS"/>
              </a:rPr>
              <a:t>sperienz</a:t>
            </a:r>
            <a:r>
              <a:rPr sz="1154" spc="-19" dirty="0">
                <a:solidFill>
                  <a:srgbClr val="5C746F"/>
                </a:solidFill>
                <a:latin typeface="Trebuchet MS"/>
                <a:cs typeface="Trebuchet MS"/>
              </a:rPr>
              <a:t>a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-72" dirty="0">
                <a:solidFill>
                  <a:srgbClr val="5C746F"/>
                </a:solidFill>
                <a:latin typeface="Trebuchet MS"/>
                <a:cs typeface="Trebuchet MS"/>
              </a:rPr>
              <a:t>d</a:t>
            </a:r>
            <a:r>
              <a:rPr sz="1154" spc="-38" dirty="0">
                <a:solidFill>
                  <a:srgbClr val="5C746F"/>
                </a:solidFill>
                <a:latin typeface="Trebuchet MS"/>
                <a:cs typeface="Trebuchet MS"/>
              </a:rPr>
              <a:t>i</a:t>
            </a:r>
            <a:r>
              <a:rPr sz="1154" spc="-154" dirty="0">
                <a:solidFill>
                  <a:srgbClr val="5C746F"/>
                </a:solidFill>
                <a:latin typeface="Trebuchet MS"/>
                <a:cs typeface="Trebuchet MS"/>
              </a:rPr>
              <a:t> </a:t>
            </a:r>
            <a:r>
              <a:rPr sz="1154" spc="-48" dirty="0">
                <a:solidFill>
                  <a:srgbClr val="5C746F"/>
                </a:solidFill>
                <a:latin typeface="Trebuchet MS"/>
                <a:cs typeface="Trebuchet MS"/>
              </a:rPr>
              <a:t>arri</a:t>
            </a:r>
            <a:r>
              <a:rPr sz="1154" spc="-67" dirty="0">
                <a:solidFill>
                  <a:srgbClr val="5C746F"/>
                </a:solidFill>
                <a:latin typeface="Trebuchet MS"/>
                <a:cs typeface="Trebuchet MS"/>
              </a:rPr>
              <a:t>v</a:t>
            </a:r>
            <a:r>
              <a:rPr sz="1154" spc="14" dirty="0">
                <a:solidFill>
                  <a:srgbClr val="5C746F"/>
                </a:solidFill>
                <a:latin typeface="Trebuchet MS"/>
                <a:cs typeface="Trebuchet MS"/>
              </a:rPr>
              <a:t>o</a:t>
            </a:r>
            <a:endParaRPr sz="1154">
              <a:latin typeface="Trebuchet MS"/>
              <a:cs typeface="Trebuchet MS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1C9D1D0B-51C0-FC20-AB14-29D69869B960}"/>
              </a:ext>
            </a:extLst>
          </p:cNvPr>
          <p:cNvSpPr txBox="1"/>
          <p:nvPr/>
        </p:nvSpPr>
        <p:spPr>
          <a:xfrm>
            <a:off x="914400" y="468323"/>
            <a:ext cx="3733800" cy="585704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400" b="1">
                <a:solidFill>
                  <a:srgbClr val="7E14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sz="2000" spc="-100" dirty="0">
                <a:solidFill>
                  <a:srgbClr val="233A87"/>
                </a:solidFill>
                <a:latin typeface="Trebuchet MS" panose="020B0603020202020204" pitchFamily="34" charset="0"/>
                <a:ea typeface="+mn-ea"/>
                <a:cs typeface="+mn-cs"/>
              </a:rPr>
              <a:t>LOOK AND FEEL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66944B5-A529-ED5C-1EED-E01A952B1E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9" b="32760"/>
          <a:stretch/>
        </p:blipFill>
        <p:spPr>
          <a:xfrm>
            <a:off x="17449802" y="9706655"/>
            <a:ext cx="761999" cy="38584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071C9388-74A6-CFFA-AAF5-AE1543B999F4}"/>
              </a:ext>
            </a:extLst>
          </p:cNvPr>
          <p:cNvSpPr/>
          <p:nvPr/>
        </p:nvSpPr>
        <p:spPr>
          <a:xfrm>
            <a:off x="304800" y="976707"/>
            <a:ext cx="18516600" cy="8623141"/>
          </a:xfrm>
          <a:prstGeom prst="rect">
            <a:avLst/>
          </a:prstGeom>
          <a:noFill/>
          <a:ln>
            <a:solidFill>
              <a:srgbClr val="D1A8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25F2C14-29F0-D590-3FF0-92733D0866A9}"/>
              </a:ext>
            </a:extLst>
          </p:cNvPr>
          <p:cNvSpPr/>
          <p:nvPr/>
        </p:nvSpPr>
        <p:spPr>
          <a:xfrm>
            <a:off x="9144001" y="3041356"/>
            <a:ext cx="4899378" cy="4492308"/>
          </a:xfrm>
          <a:prstGeom prst="rect">
            <a:avLst/>
          </a:prstGeom>
          <a:noFill/>
          <a:ln w="25400">
            <a:solidFill>
              <a:srgbClr val="D1A8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ADA4CDE-D5C2-7680-4284-11B99FD9E78D}"/>
              </a:ext>
            </a:extLst>
          </p:cNvPr>
          <p:cNvSpPr/>
          <p:nvPr/>
        </p:nvSpPr>
        <p:spPr>
          <a:xfrm>
            <a:off x="12113470" y="3810182"/>
            <a:ext cx="4286252" cy="2954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63820F-ECD9-C5F6-9BFB-ACB498473EF7}"/>
              </a:ext>
            </a:extLst>
          </p:cNvPr>
          <p:cNvSpPr txBox="1"/>
          <p:nvPr/>
        </p:nvSpPr>
        <p:spPr>
          <a:xfrm>
            <a:off x="914400" y="2267545"/>
            <a:ext cx="676875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DEAL</a:t>
            </a:r>
          </a:p>
          <a:p>
            <a:pPr algn="just"/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HSL è stata incaricata della ricerca di un player professionale a cui affidare la gestione alberghiera dell’asset con contratto d’affitto/fitto d’azienda e della ricerca di un investitore interessato all’acquisizione dell’asset.</a:t>
            </a:r>
          </a:p>
          <a:p>
            <a:pPr algn="just"/>
            <a:endParaRPr lang="it-IT" sz="2200" dirty="0">
              <a:solidFill>
                <a:srgbClr val="233A87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it-IT" sz="2200" dirty="0">
              <a:solidFill>
                <a:srgbClr val="233A87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200" b="1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L’ASSET</a:t>
            </a:r>
          </a:p>
          <a:p>
            <a:pPr algn="just"/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L’asset di proprietà della società è costituito dall’immobile, così come descritto nel presente documento, in cui sono state immaginate attività di </a:t>
            </a:r>
            <a:r>
              <a:rPr lang="it-IT" sz="2200" dirty="0" err="1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accommodation</a:t>
            </a:r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area benessere, ristorazione e bar.</a:t>
            </a:r>
          </a:p>
          <a:p>
            <a:pPr algn="just"/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L’asset include anche una lottizzazione di 15 ville.</a:t>
            </a:r>
          </a:p>
          <a:p>
            <a:pPr algn="just"/>
            <a:endParaRPr lang="it-IT" sz="2200" dirty="0">
              <a:solidFill>
                <a:srgbClr val="233A87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L’immobile è libero da ipoteche o gravami di terzi.</a:t>
            </a:r>
          </a:p>
          <a:p>
            <a:pPr algn="just"/>
            <a:endParaRPr lang="it-IT" sz="2200" dirty="0">
              <a:solidFill>
                <a:srgbClr val="233A87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2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Inoltre è in fase di valutazione da parte di Invitalia la domanda per l’accesso ai fondi dei contratti di sviluppo.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6565E5-F28E-67FF-48B8-4DC2A96BD67F}"/>
              </a:ext>
            </a:extLst>
          </p:cNvPr>
          <p:cNvSpPr txBox="1"/>
          <p:nvPr/>
        </p:nvSpPr>
        <p:spPr>
          <a:xfrm>
            <a:off x="9906000" y="3964072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Manifestazione di interesse</a:t>
            </a:r>
          </a:p>
          <a:p>
            <a:pPr algn="just"/>
            <a:endParaRPr lang="it-IT" sz="2000" b="1" dirty="0">
              <a:solidFill>
                <a:srgbClr val="233A87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0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accedere alla documentazione integrale </a:t>
            </a:r>
            <a:br>
              <a:rPr lang="it-IT" sz="20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0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 progetto, Vi invitiamo a sottoscrivere la lettera </a:t>
            </a:r>
            <a:br>
              <a:rPr lang="it-IT" sz="20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0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intenti non vincolante (LOI) che riceverete </a:t>
            </a:r>
            <a:br>
              <a:rPr lang="it-IT" sz="20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it-IT" sz="2000" dirty="0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dopo averne fatto richiesta all’indirizzo mail </a:t>
            </a:r>
          </a:p>
          <a:p>
            <a:pPr algn="just"/>
            <a:endParaRPr lang="it-IT" sz="2000" dirty="0">
              <a:solidFill>
                <a:srgbClr val="233A87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it-IT" sz="2000" dirty="0" err="1">
                <a:solidFill>
                  <a:srgbClr val="233A87"/>
                </a:solidFill>
                <a:latin typeface="Trebuchet MS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info@hslhospitality.it</a:t>
            </a:r>
            <a:endParaRPr lang="it-IT" sz="2000" dirty="0">
              <a:solidFill>
                <a:srgbClr val="233A87"/>
              </a:solidFill>
              <a:latin typeface="Trebuchet MS" panose="020B06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23E78F5-9A80-9EA2-C127-02F567AD22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9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A3EE06-7016-38F0-165B-7AE9211A4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837" y="9639300"/>
            <a:ext cx="995908" cy="584837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188251BB-DF88-4F40-7D8A-8D9BB621DD8A}"/>
              </a:ext>
            </a:extLst>
          </p:cNvPr>
          <p:cNvSpPr txBox="1"/>
          <p:nvPr/>
        </p:nvSpPr>
        <p:spPr>
          <a:xfrm>
            <a:off x="914400" y="468323"/>
            <a:ext cx="3733800" cy="585704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2400" b="1">
                <a:solidFill>
                  <a:srgbClr val="7E14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it-IT" sz="2000" spc="-100" dirty="0">
                <a:solidFill>
                  <a:srgbClr val="233A87"/>
                </a:solidFill>
                <a:latin typeface="Trebuchet MS" panose="020B0603020202020204" pitchFamily="34" charset="0"/>
                <a:ea typeface="+mn-ea"/>
                <a:cs typeface="+mn-cs"/>
              </a:rPr>
              <a:t>OPERAZIONE PROPOSTA</a:t>
            </a:r>
          </a:p>
        </p:txBody>
      </p:sp>
    </p:spTree>
    <p:extLst>
      <p:ext uri="{BB962C8B-B14F-4D97-AF65-F5344CB8AC3E}">
        <p14:creationId xmlns:p14="http://schemas.microsoft.com/office/powerpoint/2010/main" val="1075502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5723</TotalTime>
  <Words>1064</Words>
  <Application>Microsoft Office PowerPoint</Application>
  <PresentationFormat>Personalizzato</PresentationFormat>
  <Paragraphs>162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Yu Gothic</vt:lpstr>
      <vt:lpstr>Arial</vt:lpstr>
      <vt:lpstr>Calibri</vt:lpstr>
      <vt:lpstr>Lucida Sans</vt:lpstr>
      <vt:lpstr>Tahoma</vt:lpstr>
      <vt:lpstr>Trebuchet MS</vt:lpstr>
      <vt:lpstr>Wingdings</vt:lpstr>
      <vt:lpstr>Office Theme</vt:lpstr>
      <vt:lpstr>Borgo Paraelios, loc. Valle Colicchia,  Poggio Catino (RI)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PARTNER DEL PROGETTO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Verde Scuro Verde Chiaro Bianco Geometrico Azienda Presentazione Interna Presentazione Aziendale</dc:title>
  <dc:creator>Melania</dc:creator>
  <cp:keywords>DAFSqvl5ZeM,BACGlw1477M</cp:keywords>
  <cp:lastModifiedBy>Daniele Accarino</cp:lastModifiedBy>
  <cp:revision>711</cp:revision>
  <dcterms:created xsi:type="dcterms:W3CDTF">2022-11-22T11:16:49Z</dcterms:created>
  <dcterms:modified xsi:type="dcterms:W3CDTF">2024-06-04T13:11:35Z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2022-11-22T00:00:00Z</vt:filetime>
  </property>
  <property fmtid="{D5CDD505-2E9C-101B-9397-08002B2CF9AE}" pid="3" name="Creator">
    <vt:lpwstr>Canva</vt:lpwstr>
  </property>
  <property fmtid="{D5CDD505-2E9C-101B-9397-08002B2CF9AE}" pid="4" name="LastSaved">
    <vt:filetime>2022-11-22T00:00:00Z</vt:filetime>
  </property>
</Properties>
</file>